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2" r:id="rId2"/>
    <p:sldMasterId id="2147483663" r:id="rId3"/>
  </p:sldMasterIdLst>
  <p:notesMasterIdLst>
    <p:notesMasterId r:id="rId22"/>
  </p:notesMasterIdLst>
  <p:sldIdLst>
    <p:sldId id="258" r:id="rId4"/>
    <p:sldId id="267" r:id="rId5"/>
    <p:sldId id="259" r:id="rId6"/>
    <p:sldId id="265" r:id="rId7"/>
    <p:sldId id="264" r:id="rId8"/>
    <p:sldId id="266" r:id="rId9"/>
    <p:sldId id="260" r:id="rId10"/>
    <p:sldId id="262" r:id="rId11"/>
    <p:sldId id="263" r:id="rId12"/>
    <p:sldId id="261" r:id="rId13"/>
    <p:sldId id="268" r:id="rId14"/>
    <p:sldId id="274" r:id="rId15"/>
    <p:sldId id="273" r:id="rId16"/>
    <p:sldId id="272" r:id="rId17"/>
    <p:sldId id="271" r:id="rId18"/>
    <p:sldId id="270" r:id="rId19"/>
    <p:sldId id="275" r:id="rId20"/>
    <p:sldId id="269" r:id="rId21"/>
  </p:sldIdLst>
  <p:sldSz cx="9144000" cy="6858000" type="screen4x3"/>
  <p:notesSz cx="6858000" cy="9144000"/>
  <p:custDataLst>
    <p:tags r:id="rId23"/>
  </p:custDataLst>
  <p:defaultTextStyle>
    <a:defPPr>
      <a:defRPr lang="fr-FR"/>
    </a:defPPr>
    <a:lvl1pPr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3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6C"/>
    <a:srgbClr val="833E90"/>
    <a:srgbClr val="FC750E"/>
    <a:srgbClr val="C2113A"/>
    <a:srgbClr val="FC8A0E"/>
    <a:srgbClr val="C0504D"/>
    <a:srgbClr val="FCC00E"/>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8" d="100"/>
          <a:sy n="78" d="100"/>
        </p:scale>
        <p:origin x="1522" y="58"/>
      </p:cViewPr>
      <p:guideLst>
        <p:guide orient="horz" pos="213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ags" Target="tags/tag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atin typeface="Arial" panose="020B0604020202020204" pitchFamily="34" charset="0"/>
                <a:ea typeface="MS PGothic" panose="020B0600070205080204" pitchFamily="34" charset="-128"/>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fld id="{005E0F30-13FF-430B-8B29-702BDDE9B2AC}" type="datetimeFigureOut">
              <a:rPr lang="en-US" altLang="en-US"/>
              <a:pPr>
                <a:defRPr/>
              </a:pPr>
              <a:t>6/21/2019</a:t>
            </a:fld>
            <a:endParaRPr lang="en-US" alt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atin typeface="Arial" panose="020B0604020202020204" pitchFamily="34" charset="0"/>
                <a:ea typeface="MS PGothic" panose="020B0600070205080204" pitchFamily="34" charset="-128"/>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CF546DE2-F758-4F4E-BB1A-9D6A8E604FE3}" type="slidenum">
              <a:rPr lang="en-US" altLang="en-US"/>
              <a:pPr>
                <a:defRPr/>
              </a:pPr>
              <a:t>‹N°›</a:t>
            </a:fld>
            <a:endParaRPr lang="en-US" altLang="en-US"/>
          </a:p>
        </p:txBody>
      </p:sp>
    </p:spTree>
    <p:extLst>
      <p:ext uri="{BB962C8B-B14F-4D97-AF65-F5344CB8AC3E}">
        <p14:creationId xmlns:p14="http://schemas.microsoft.com/office/powerpoint/2010/main" val="391259827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1pPr>
    <a:lvl2pPr marL="4572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2pPr>
    <a:lvl3pPr marL="9144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3pPr>
    <a:lvl4pPr marL="13716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4pPr>
    <a:lvl5pPr marL="1828800" algn="l" rtl="0" eaLnBrk="0" fontAlgn="base" hangingPunct="0">
      <a:spcBef>
        <a:spcPct val="30000"/>
      </a:spcBef>
      <a:spcAft>
        <a:spcPct val="0"/>
      </a:spcAft>
      <a:defRPr sz="1200" kern="1200">
        <a:solidFill>
          <a:schemeClr val="tx1"/>
        </a:solidFill>
        <a:latin typeface="+mn-lt"/>
        <a:ea typeface="MS PGothic" panose="020B0600070205080204"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mpty Cov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4562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7449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ส่วนหัวของส่วน">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1317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ck cover 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56441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xml"/><Relationship Id="rId1" Type="http://schemas.openxmlformats.org/officeDocument/2006/relationships/slideLayout" Target="../slideLayouts/slideLayout4.xml"/><Relationship Id="rId5" Type="http://schemas.openxmlformats.org/officeDocument/2006/relationships/image" Target="../media/image7.emf"/><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Image 18" descr="background-01.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433388"/>
            <a:ext cx="9144000" cy="647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Image 1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25400" y="0"/>
            <a:ext cx="9194800" cy="109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Image 1" descr="Logo-header.png"/>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87350" y="304800"/>
            <a:ext cx="83693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4"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Image 12" descr="background-02.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47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Image 9"/>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0" y="6130925"/>
            <a:ext cx="9144000" cy="4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2" name="Image 1" descr="Logo-footer.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19113" y="6375400"/>
            <a:ext cx="8154987"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5" r:id="rId1"/>
    <p:sldLayoutId id="2147483667" r:id="rId2"/>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Arial"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Arial"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Image 13" descr="background-01.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47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Image 1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rot="10800000">
            <a:off x="-25400" y="5767388"/>
            <a:ext cx="9194800" cy="109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Image 10"/>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61950" y="6207125"/>
            <a:ext cx="8420100" cy="28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ZoneTexte 14"/>
          <p:cNvSpPr txBox="1">
            <a:spLocks noChangeArrowheads="1"/>
          </p:cNvSpPr>
          <p:nvPr userDrawn="1"/>
        </p:nvSpPr>
        <p:spPr bwMode="auto">
          <a:xfrm>
            <a:off x="11731625" y="3905250"/>
            <a:ext cx="184150" cy="369888"/>
          </a:xfrm>
          <a:prstGeom prst="rect">
            <a:avLst/>
          </a:prstGeom>
          <a:noFill/>
          <a:ln>
            <a:noFill/>
          </a:ln>
          <a:extLst/>
        </p:spPr>
        <p:txBody>
          <a:bodyPr wrap="none">
            <a:spAutoFit/>
          </a:bodyPr>
          <a:lstStyle>
            <a:lvl1pPr>
              <a:defRPr>
                <a:solidFill>
                  <a:schemeClr val="tx1"/>
                </a:solidFill>
                <a:latin typeface="Arial" charset="0"/>
                <a:ea typeface="ＭＳ Ｐゴシック" charset="0"/>
                <a:cs typeface="ＭＳ Ｐゴシック" charset="0"/>
              </a:defRPr>
            </a:lvl1pPr>
            <a:lvl2pPr marL="742950" indent="-285750">
              <a:defRPr>
                <a:solidFill>
                  <a:schemeClr val="tx1"/>
                </a:solidFill>
                <a:latin typeface="Arial" charset="0"/>
                <a:ea typeface="ＭＳ Ｐゴシック" charset="0"/>
              </a:defRPr>
            </a:lvl2pPr>
            <a:lvl3pPr marL="1143000" indent="-228600">
              <a:defRPr>
                <a:solidFill>
                  <a:schemeClr val="tx1"/>
                </a:solidFill>
                <a:latin typeface="Arial" charset="0"/>
                <a:ea typeface="ＭＳ Ｐゴシック" charset="0"/>
              </a:defRPr>
            </a:lvl3pPr>
            <a:lvl4pPr marL="1600200" indent="-228600">
              <a:defRPr>
                <a:solidFill>
                  <a:schemeClr val="tx1"/>
                </a:solidFill>
                <a:latin typeface="Arial" charset="0"/>
                <a:ea typeface="ＭＳ Ｐゴシック" charset="0"/>
              </a:defRPr>
            </a:lvl4pPr>
            <a:lvl5pPr marL="2057400" indent="-228600">
              <a:defRPr>
                <a:solidFill>
                  <a:schemeClr val="tx1"/>
                </a:solidFill>
                <a:latin typeface="Arial" charset="0"/>
                <a:ea typeface="ＭＳ Ｐゴシック" charset="0"/>
              </a:defRPr>
            </a:lvl5pPr>
            <a:lvl6pPr marL="2514600" indent="-228600" fontAlgn="base">
              <a:spcBef>
                <a:spcPct val="0"/>
              </a:spcBef>
              <a:spcAft>
                <a:spcPct val="0"/>
              </a:spcAft>
              <a:defRPr>
                <a:solidFill>
                  <a:schemeClr val="tx1"/>
                </a:solidFill>
                <a:latin typeface="Arial" charset="0"/>
                <a:ea typeface="ＭＳ Ｐゴシック" charset="0"/>
              </a:defRPr>
            </a:lvl6pPr>
            <a:lvl7pPr marL="2971800" indent="-228600" fontAlgn="base">
              <a:spcBef>
                <a:spcPct val="0"/>
              </a:spcBef>
              <a:spcAft>
                <a:spcPct val="0"/>
              </a:spcAft>
              <a:defRPr>
                <a:solidFill>
                  <a:schemeClr val="tx1"/>
                </a:solidFill>
                <a:latin typeface="Arial" charset="0"/>
                <a:ea typeface="ＭＳ Ｐゴシック" charset="0"/>
              </a:defRPr>
            </a:lvl7pPr>
            <a:lvl8pPr marL="3429000" indent="-228600" fontAlgn="base">
              <a:spcBef>
                <a:spcPct val="0"/>
              </a:spcBef>
              <a:spcAft>
                <a:spcPct val="0"/>
              </a:spcAft>
              <a:defRPr>
                <a:solidFill>
                  <a:schemeClr val="tx1"/>
                </a:solidFill>
                <a:latin typeface="Arial" charset="0"/>
                <a:ea typeface="ＭＳ Ｐゴシック" charset="0"/>
              </a:defRPr>
            </a:lvl8pPr>
            <a:lvl9pPr marL="3886200" indent="-228600" fontAlgn="base">
              <a:spcBef>
                <a:spcPct val="0"/>
              </a:spcBef>
              <a:spcAft>
                <a:spcPct val="0"/>
              </a:spcAft>
              <a:defRPr>
                <a:solidFill>
                  <a:schemeClr val="tx1"/>
                </a:solidFill>
                <a:latin typeface="Arial" charset="0"/>
                <a:ea typeface="ＭＳ Ｐゴシック" charset="0"/>
              </a:defRPr>
            </a:lvl9pPr>
          </a:lstStyle>
          <a:p>
            <a:pPr eaLnBrk="1" hangingPunct="1">
              <a:defRPr/>
            </a:pPr>
            <a:endParaRPr lang="fr-FR">
              <a:latin typeface="Calibri" charset="0"/>
            </a:endParaRPr>
          </a:p>
        </p:txBody>
      </p:sp>
    </p:spTree>
  </p:cSld>
  <p:clrMap bg1="lt1" tx1="dk1" bg2="lt2" tx2="dk2" accent1="accent1" accent2="accent2" accent3="accent3" accent4="accent4" accent5="accent5" accent6="accent6" hlink="hlink" folHlink="folHlink"/>
  <p:sldLayoutIdLst>
    <p:sldLayoutId id="2147483666" r:id="rId1"/>
  </p:sldLayoutIdLst>
  <p:txStyles>
    <p:titleStyle>
      <a:lvl1pPr algn="ctr" defTabSz="457200" rtl="0" eaLnBrk="0" fontAlgn="base" hangingPunct="0">
        <a:spcBef>
          <a:spcPct val="0"/>
        </a:spcBef>
        <a:spcAft>
          <a:spcPct val="0"/>
        </a:spcAft>
        <a:defRPr sz="4400" kern="1200">
          <a:solidFill>
            <a:schemeClr val="tx1"/>
          </a:solidFill>
          <a:latin typeface="+mj-lt"/>
          <a:ea typeface="MS PGothic" panose="020B0600070205080204" pitchFamily="34" charset="-128"/>
          <a:cs typeface="MS PGothic" charset="0"/>
        </a:defRPr>
      </a:lvl1pPr>
      <a:lvl2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2pPr>
      <a:lvl3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3pPr>
      <a:lvl4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4pPr>
      <a:lvl5pPr algn="ctr" defTabSz="457200" rtl="0" eaLnBrk="0" fontAlgn="base" hangingPunct="0">
        <a:spcBef>
          <a:spcPct val="0"/>
        </a:spcBef>
        <a:spcAft>
          <a:spcPct val="0"/>
        </a:spcAft>
        <a:defRPr sz="4400">
          <a:solidFill>
            <a:schemeClr val="tx1"/>
          </a:solidFill>
          <a:latin typeface="Calibri" charset="0"/>
          <a:ea typeface="MS PGothic" panose="020B0600070205080204" pitchFamily="34" charset="-128"/>
          <a:cs typeface="MS PGothic"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S PGothic" panose="020B0600070205080204" pitchFamily="34" charset="-128"/>
          <a:cs typeface="MS PGothic"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S PGothic" panose="020B0600070205080204" pitchFamily="34" charset="-128"/>
          <a:cs typeface="MS PGothic"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S PGothic" panose="020B0600070205080204" pitchFamily="34" charset="-128"/>
          <a:cs typeface="MS PGothic"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S PGothic" panose="020B0600070205080204"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14.jpg"/><Relationship Id="rId2" Type="http://schemas.openxmlformats.org/officeDocument/2006/relationships/tags" Target="../tags/tag14.xml"/><Relationship Id="rId1" Type="http://schemas.openxmlformats.org/officeDocument/2006/relationships/vmlDrawing" Target="../drawings/vmlDrawing4.vml"/><Relationship Id="rId6" Type="http://schemas.openxmlformats.org/officeDocument/2006/relationships/image" Target="../media/image9.emf"/><Relationship Id="rId5" Type="http://schemas.openxmlformats.org/officeDocument/2006/relationships/oleObject" Target="../embeddings/oleObject4.bin"/><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17.xml"/><Relationship Id="rId7" Type="http://schemas.openxmlformats.org/officeDocument/2006/relationships/image" Target="../media/image15.emf"/><Relationship Id="rId2" Type="http://schemas.openxmlformats.org/officeDocument/2006/relationships/tags" Target="../tags/tag16.xml"/><Relationship Id="rId1" Type="http://schemas.openxmlformats.org/officeDocument/2006/relationships/vmlDrawing" Target="../drawings/vmlDrawing5.vml"/><Relationship Id="rId6" Type="http://schemas.openxmlformats.org/officeDocument/2006/relationships/image" Target="../media/image9.emf"/><Relationship Id="rId5" Type="http://schemas.openxmlformats.org/officeDocument/2006/relationships/oleObject" Target="../embeddings/oleObject5.bin"/><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16.xml.rels><?xml version="1.0" encoding="UTF-8" standalone="yes"?>
<Relationships xmlns="http://schemas.openxmlformats.org/package/2006/relationships"><Relationship Id="rId3" Type="http://schemas.openxmlformats.org/officeDocument/2006/relationships/tags" Target="../tags/tag23.xml"/><Relationship Id="rId7" Type="http://schemas.openxmlformats.org/officeDocument/2006/relationships/image" Target="../media/image19.jpg"/><Relationship Id="rId2" Type="http://schemas.openxmlformats.org/officeDocument/2006/relationships/tags" Target="../tags/tag22.xml"/><Relationship Id="rId1" Type="http://schemas.openxmlformats.org/officeDocument/2006/relationships/vmlDrawing" Target="../drawings/vmlDrawing6.vml"/><Relationship Id="rId6" Type="http://schemas.openxmlformats.org/officeDocument/2006/relationships/image" Target="../media/image9.emf"/><Relationship Id="rId5" Type="http://schemas.openxmlformats.org/officeDocument/2006/relationships/oleObject" Target="../embeddings/oleObject6.bin"/><Relationship Id="rId4"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10.emf"/><Relationship Id="rId2" Type="http://schemas.openxmlformats.org/officeDocument/2006/relationships/tags" Target="../tags/tag6.xml"/><Relationship Id="rId1" Type="http://schemas.openxmlformats.org/officeDocument/2006/relationships/vmlDrawing" Target="../drawings/vmlDrawing1.vml"/><Relationship Id="rId6" Type="http://schemas.openxmlformats.org/officeDocument/2006/relationships/image" Target="../media/image9.emf"/><Relationship Id="rId5" Type="http://schemas.openxmlformats.org/officeDocument/2006/relationships/oleObject" Target="../embeddings/oleObject1.bin"/><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11.jpg"/><Relationship Id="rId2" Type="http://schemas.openxmlformats.org/officeDocument/2006/relationships/tags" Target="../tags/tag8.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12.emf"/><Relationship Id="rId2" Type="http://schemas.openxmlformats.org/officeDocument/2006/relationships/tags" Target="../tags/tag10.xml"/><Relationship Id="rId1" Type="http://schemas.openxmlformats.org/officeDocument/2006/relationships/vmlDrawing" Target="../drawings/vmlDrawing3.vml"/><Relationship Id="rId6" Type="http://schemas.openxmlformats.org/officeDocument/2006/relationships/image" Target="../media/image9.emf"/><Relationship Id="rId5" Type="http://schemas.openxmlformats.org/officeDocument/2006/relationships/oleObject" Target="../embeddings/oleObject3.bin"/><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re 15"/>
          <p:cNvSpPr txBox="1">
            <a:spLocks/>
          </p:cNvSpPr>
          <p:nvPr/>
        </p:nvSpPr>
        <p:spPr bwMode="auto">
          <a:xfrm>
            <a:off x="277813" y="3178175"/>
            <a:ext cx="8588375" cy="50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fr-FR" altLang="en-US" sz="2400" dirty="0">
                <a:solidFill>
                  <a:srgbClr val="FFFFFF"/>
                </a:solidFill>
              </a:rPr>
              <a:t>RÉSOLUTION </a:t>
            </a:r>
            <a:r>
              <a:rPr lang="fr-FR" altLang="en-US" sz="2400" dirty="0" smtClean="0">
                <a:solidFill>
                  <a:srgbClr val="FFFFFF"/>
                </a:solidFill>
              </a:rPr>
              <a:t>DES CONFLITS</a:t>
            </a:r>
            <a:endParaRPr lang="fr-FR" altLang="en-US" sz="2400" dirty="0">
              <a:solidFill>
                <a:srgbClr val="FFFFFF"/>
              </a:solidFill>
            </a:endParaRPr>
          </a:p>
        </p:txBody>
      </p:sp>
      <p:sp>
        <p:nvSpPr>
          <p:cNvPr id="4" name="Titre 15"/>
          <p:cNvSpPr txBox="1">
            <a:spLocks/>
          </p:cNvSpPr>
          <p:nvPr/>
        </p:nvSpPr>
        <p:spPr>
          <a:xfrm>
            <a:off x="457200" y="3751263"/>
            <a:ext cx="5181600" cy="884237"/>
          </a:xfrm>
          <a:prstGeom prst="rect">
            <a:avLst/>
          </a:prstGeom>
        </p:spPr>
        <p:txBody>
          <a:bodyPr anchor="ctr">
            <a:normAutofit/>
          </a:bodyPr>
          <a:lstStyle>
            <a:lvl1pPr algn="l" defTabSz="457200" rtl="0" eaLnBrk="1" latinLnBrk="0" hangingPunct="1">
              <a:spcBef>
                <a:spcPct val="0"/>
              </a:spcBef>
              <a:buNone/>
              <a:defRPr sz="2400" kern="1200" cap="all">
                <a:solidFill>
                  <a:srgbClr val="FFFFFF"/>
                </a:solidFill>
                <a:latin typeface="+mj-lt"/>
                <a:ea typeface="+mj-ea"/>
                <a:cs typeface="+mj-cs"/>
              </a:defRPr>
            </a:lvl1pPr>
          </a:lstStyle>
          <a:p>
            <a:pPr fontAlgn="auto">
              <a:lnSpc>
                <a:spcPct val="110000"/>
              </a:lnSpc>
              <a:spcAft>
                <a:spcPts val="0"/>
              </a:spcAft>
              <a:defRPr/>
            </a:pPr>
            <a:endParaRPr lang="fr-FR" sz="1200" dirty="0">
              <a:solidFill>
                <a:schemeClr val="bg1"/>
              </a:solidFill>
            </a:endParaRPr>
          </a:p>
        </p:txBody>
      </p:sp>
      <p:sp>
        <p:nvSpPr>
          <p:cNvPr id="2" name="ZoneTexte 1"/>
          <p:cNvSpPr txBox="1"/>
          <p:nvPr/>
        </p:nvSpPr>
        <p:spPr>
          <a:xfrm>
            <a:off x="4000500" y="6286500"/>
            <a:ext cx="1270000" cy="279400"/>
          </a:xfrm>
          <a:prstGeom prst="rect">
            <a:avLst/>
          </a:prstGeom>
        </p:spPr>
        <p:txBody>
          <a:bodyPr vert="horz" rtlCol="0">
            <a:normAutofit/>
          </a:bodyPr>
          <a:lstStyle/>
          <a:p>
            <a:pPr algn="ctr"/>
            <a:fld id="{A83F6E98-D021-4639-BC16-5A905F3938C2}" type="slidenum">
              <a:rPr lang="fr-FR" sz="1200" smtClean="0">
                <a:latin typeface="Gill Sans" panose="020B0604020202020204"/>
              </a:rPr>
              <a:pPr algn="ctr"/>
              <a:t>1</a:t>
            </a:fld>
            <a:r>
              <a:rPr lang="fr-FR" sz="1200" smtClean="0">
                <a:latin typeface="Gill Sans" panose="020B0604020202020204"/>
              </a:rPr>
              <a:t> / 18</a:t>
            </a:r>
            <a:endParaRPr lang="fr-FR" sz="1200" dirty="0" smtClean="0">
              <a:latin typeface="Gill Sans" panose="020B0604020202020204"/>
            </a:endParaRP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hidden="1"/>
          <p:cNvGraphicFramePr>
            <a:graphicFrameLocks noChangeAspect="1"/>
          </p:cNvGraphicFramePr>
          <p:nvPr>
            <p:custDataLst>
              <p:tags r:id="rId3"/>
            </p:custDataLst>
            <p:extLst>
              <p:ext uri="{D42A27DB-BD31-4B8C-83A1-F6EECF244321}">
                <p14:modId xmlns:p14="http://schemas.microsoft.com/office/powerpoint/2010/main" val="5811120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02" name="Diapositive think-cell" r:id="rId5" imgW="425" imgH="426" progId="TCLayout.ActiveDocument.1">
                  <p:embed/>
                </p:oleObj>
              </mc:Choice>
              <mc:Fallback>
                <p:oleObj name="Diapositive think-cell" r:id="rId5" imgW="425" imgH="42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12" name="Rectangle 411"/>
          <p:cNvSpPr/>
          <p:nvPr/>
        </p:nvSpPr>
        <p:spPr>
          <a:xfrm>
            <a:off x="304225" y="958850"/>
            <a:ext cx="8534400" cy="4424288"/>
          </a:xfrm>
          <a:prstGeom prst="rect">
            <a:avLst/>
          </a:prstGeom>
          <a:solidFill>
            <a:srgbClr val="FFFFFF"/>
          </a:solidFill>
          <a:ln/>
        </p:spPr>
        <p:txBody>
          <a:bodyPr wrap="square" lIns="0" tIns="0" rIns="0" bIns="0">
            <a:spAutoFit/>
          </a:bodyPr>
          <a:lstStyle/>
          <a:p>
            <a:pPr algn="just">
              <a:lnSpc>
                <a:spcPts val="1900"/>
              </a:lnSpc>
              <a:spcBef>
                <a:spcPts val="600"/>
              </a:spcBef>
              <a:spcAft>
                <a:spcPts val="600"/>
              </a:spcAft>
            </a:pPr>
            <a:r>
              <a:rPr lang="fr-FR" b="1" dirty="0" smtClean="0">
                <a:solidFill>
                  <a:srgbClr val="17375E"/>
                </a:solidFill>
                <a:latin typeface="Gill Sans" panose="020B0604020202020204"/>
              </a:rPr>
              <a:t>Réciprocité </a:t>
            </a:r>
            <a:r>
              <a:rPr lang="fr-FR" b="1" dirty="0">
                <a:solidFill>
                  <a:srgbClr val="17375E"/>
                </a:solidFill>
                <a:latin typeface="Gill Sans" panose="020B0604020202020204"/>
              </a:rPr>
              <a:t>: </a:t>
            </a:r>
            <a:r>
              <a:rPr lang="fr-FR" dirty="0">
                <a:solidFill>
                  <a:srgbClr val="17375E"/>
                </a:solidFill>
                <a:latin typeface="Gill Sans" panose="020B0604020202020204"/>
              </a:rPr>
              <a:t>les gens sont très motivés pour retourner une faveur ou bonne action, ou </a:t>
            </a:r>
            <a:r>
              <a:rPr lang="fr-FR" dirty="0" smtClean="0">
                <a:solidFill>
                  <a:srgbClr val="17375E"/>
                </a:solidFill>
                <a:latin typeface="Gill Sans" panose="020B0604020202020204"/>
              </a:rPr>
              <a:t>répondre </a:t>
            </a:r>
            <a:r>
              <a:rPr lang="fr-FR" dirty="0">
                <a:solidFill>
                  <a:srgbClr val="17375E"/>
                </a:solidFill>
                <a:latin typeface="Gill Sans" panose="020B0604020202020204"/>
              </a:rPr>
              <a:t>à une action positive </a:t>
            </a:r>
            <a:r>
              <a:rPr lang="fr-FR" dirty="0" smtClean="0">
                <a:solidFill>
                  <a:srgbClr val="17375E"/>
                </a:solidFill>
                <a:latin typeface="Gill Sans" panose="020B0604020202020204"/>
              </a:rPr>
              <a:t>par une autre </a:t>
            </a:r>
            <a:r>
              <a:rPr lang="fr-FR" dirty="0">
                <a:solidFill>
                  <a:srgbClr val="17375E"/>
                </a:solidFill>
                <a:latin typeface="Gill Sans" panose="020B0604020202020204"/>
              </a:rPr>
              <a:t>action positive.</a:t>
            </a:r>
          </a:p>
          <a:p>
            <a:pPr algn="just">
              <a:lnSpc>
                <a:spcPts val="1900"/>
              </a:lnSpc>
              <a:spcBef>
                <a:spcPts val="600"/>
              </a:spcBef>
              <a:spcAft>
                <a:spcPts val="600"/>
              </a:spcAft>
            </a:pPr>
            <a:r>
              <a:rPr lang="fr-FR" b="1" dirty="0" smtClean="0">
                <a:solidFill>
                  <a:srgbClr val="17375E"/>
                </a:solidFill>
                <a:latin typeface="Gill Sans" panose="020B0604020202020204"/>
              </a:rPr>
              <a:t>Engagement </a:t>
            </a:r>
            <a:r>
              <a:rPr lang="fr-FR" b="1" dirty="0">
                <a:solidFill>
                  <a:srgbClr val="17375E"/>
                </a:solidFill>
                <a:latin typeface="Gill Sans" panose="020B0604020202020204"/>
              </a:rPr>
              <a:t>et la cohérence </a:t>
            </a:r>
            <a:r>
              <a:rPr lang="fr-FR" dirty="0">
                <a:solidFill>
                  <a:srgbClr val="17375E"/>
                </a:solidFill>
                <a:latin typeface="Gill Sans" panose="020B0604020202020204"/>
              </a:rPr>
              <a:t>: si les gens s’engagent, oralement ou par écrit, dans une idée ou un but, ils sont plus susceptibles d'honorer cet engagement en raison de réaliser cette idée ou cet objectif comme étant en harmonie avec leur image de soi.</a:t>
            </a:r>
          </a:p>
          <a:p>
            <a:pPr algn="just">
              <a:lnSpc>
                <a:spcPts val="1900"/>
              </a:lnSpc>
              <a:spcBef>
                <a:spcPts val="600"/>
              </a:spcBef>
              <a:spcAft>
                <a:spcPts val="600"/>
              </a:spcAft>
            </a:pPr>
            <a:r>
              <a:rPr lang="fr-FR" b="1" dirty="0" smtClean="0">
                <a:solidFill>
                  <a:srgbClr val="17375E"/>
                </a:solidFill>
                <a:latin typeface="Gill Sans" panose="020B0604020202020204"/>
              </a:rPr>
              <a:t>Preuve </a:t>
            </a:r>
            <a:r>
              <a:rPr lang="fr-FR" b="1" dirty="0">
                <a:solidFill>
                  <a:srgbClr val="17375E"/>
                </a:solidFill>
                <a:latin typeface="Gill Sans" panose="020B0604020202020204"/>
              </a:rPr>
              <a:t>sociale</a:t>
            </a:r>
            <a:r>
              <a:rPr lang="fr-FR" dirty="0">
                <a:solidFill>
                  <a:srgbClr val="17375E"/>
                </a:solidFill>
                <a:latin typeface="Gill Sans" panose="020B0604020202020204"/>
              </a:rPr>
              <a:t> : les gens vont faire des choses qu'ils voient d'autres personnes en train de faire.</a:t>
            </a:r>
          </a:p>
          <a:p>
            <a:pPr algn="just">
              <a:lnSpc>
                <a:spcPts val="1900"/>
              </a:lnSpc>
              <a:spcBef>
                <a:spcPts val="600"/>
              </a:spcBef>
              <a:spcAft>
                <a:spcPts val="600"/>
              </a:spcAft>
            </a:pPr>
            <a:r>
              <a:rPr lang="fr-FR" b="1" dirty="0" smtClean="0">
                <a:solidFill>
                  <a:srgbClr val="17375E"/>
                </a:solidFill>
                <a:latin typeface="Gill Sans" panose="020B0604020202020204"/>
              </a:rPr>
              <a:t>Autorité</a:t>
            </a:r>
            <a:r>
              <a:rPr lang="fr-FR" dirty="0" smtClean="0">
                <a:solidFill>
                  <a:srgbClr val="17375E"/>
                </a:solidFill>
                <a:latin typeface="Gill Sans" panose="020B0604020202020204"/>
              </a:rPr>
              <a:t> </a:t>
            </a:r>
            <a:r>
              <a:rPr lang="fr-FR" dirty="0">
                <a:solidFill>
                  <a:srgbClr val="17375E"/>
                </a:solidFill>
                <a:latin typeface="Gill Sans" panose="020B0604020202020204"/>
              </a:rPr>
              <a:t>: les gens ont tendance à obéir à des figures d'autorité, même s'ils sont incités à faire des actes répréhensibles.</a:t>
            </a:r>
          </a:p>
          <a:p>
            <a:pPr algn="just">
              <a:lnSpc>
                <a:spcPts val="1900"/>
              </a:lnSpc>
              <a:spcBef>
                <a:spcPts val="600"/>
              </a:spcBef>
              <a:spcAft>
                <a:spcPts val="600"/>
              </a:spcAft>
            </a:pPr>
            <a:r>
              <a:rPr lang="fr-FR" b="1" dirty="0" smtClean="0">
                <a:solidFill>
                  <a:srgbClr val="17375E"/>
                </a:solidFill>
                <a:latin typeface="Gill Sans" panose="020B0604020202020204"/>
              </a:rPr>
              <a:t>Apprécier</a:t>
            </a:r>
            <a:r>
              <a:rPr lang="fr-FR" dirty="0" smtClean="0">
                <a:solidFill>
                  <a:srgbClr val="17375E"/>
                </a:solidFill>
                <a:latin typeface="Gill Sans" panose="020B0604020202020204"/>
              </a:rPr>
              <a:t> </a:t>
            </a:r>
            <a:r>
              <a:rPr lang="fr-FR" dirty="0">
                <a:solidFill>
                  <a:srgbClr val="17375E"/>
                </a:solidFill>
                <a:latin typeface="Gill Sans" panose="020B0604020202020204"/>
              </a:rPr>
              <a:t>: les gens qui nous sont semblables sont plus susceptibles d'être influencés par nous.</a:t>
            </a:r>
          </a:p>
          <a:p>
            <a:pPr>
              <a:lnSpc>
                <a:spcPts val="1900"/>
              </a:lnSpc>
              <a:spcBef>
                <a:spcPts val="600"/>
              </a:spcBef>
              <a:spcAft>
                <a:spcPts val="600"/>
              </a:spcAft>
            </a:pPr>
            <a:r>
              <a:rPr lang="fr-FR" b="1" dirty="0" smtClean="0">
                <a:solidFill>
                  <a:srgbClr val="17375E"/>
                </a:solidFill>
                <a:latin typeface="Gill Sans" panose="020B0604020202020204"/>
              </a:rPr>
              <a:t>Rareté</a:t>
            </a:r>
            <a:r>
              <a:rPr lang="fr-FR" dirty="0" smtClean="0">
                <a:solidFill>
                  <a:srgbClr val="17375E"/>
                </a:solidFill>
                <a:latin typeface="Gill Sans" panose="020B0604020202020204"/>
              </a:rPr>
              <a:t> </a:t>
            </a:r>
            <a:r>
              <a:rPr lang="fr-FR" dirty="0">
                <a:solidFill>
                  <a:srgbClr val="17375E"/>
                </a:solidFill>
                <a:latin typeface="Gill Sans" panose="020B0604020202020204"/>
              </a:rPr>
              <a:t>: la rareté perçue génère la </a:t>
            </a:r>
            <a:r>
              <a:rPr lang="fr-FR" dirty="0" smtClean="0">
                <a:solidFill>
                  <a:srgbClr val="17375E"/>
                </a:solidFill>
                <a:latin typeface="Gill Sans" panose="020B0604020202020204"/>
              </a:rPr>
              <a:t>demande. Par exemple, en</a:t>
            </a:r>
            <a:br>
              <a:rPr lang="fr-FR" dirty="0" smtClean="0">
                <a:solidFill>
                  <a:srgbClr val="17375E"/>
                </a:solidFill>
                <a:latin typeface="Gill Sans" panose="020B0604020202020204"/>
              </a:rPr>
            </a:br>
            <a:r>
              <a:rPr lang="fr-FR" dirty="0" smtClean="0">
                <a:solidFill>
                  <a:srgbClr val="17375E"/>
                </a:solidFill>
                <a:latin typeface="Gill Sans" panose="020B0604020202020204"/>
              </a:rPr>
              <a:t>disant </a:t>
            </a:r>
            <a:r>
              <a:rPr lang="fr-FR" dirty="0">
                <a:solidFill>
                  <a:srgbClr val="17375E"/>
                </a:solidFill>
                <a:latin typeface="Gill Sans" panose="020B0604020202020204"/>
              </a:rPr>
              <a:t>les offres sont disponibles pour un « temps limité </a:t>
            </a:r>
            <a:r>
              <a:rPr lang="fr-FR" dirty="0" smtClean="0">
                <a:solidFill>
                  <a:srgbClr val="17375E"/>
                </a:solidFill>
                <a:latin typeface="Gill Sans" panose="020B0604020202020204"/>
              </a:rPr>
              <a:t>»</a:t>
            </a:r>
            <a:br>
              <a:rPr lang="fr-FR" dirty="0" smtClean="0">
                <a:solidFill>
                  <a:srgbClr val="17375E"/>
                </a:solidFill>
                <a:latin typeface="Gill Sans" panose="020B0604020202020204"/>
              </a:rPr>
            </a:br>
            <a:r>
              <a:rPr lang="fr-FR" dirty="0" smtClean="0">
                <a:solidFill>
                  <a:srgbClr val="17375E"/>
                </a:solidFill>
                <a:latin typeface="Gill Sans" panose="020B0604020202020204"/>
              </a:rPr>
              <a:t>encourage </a:t>
            </a:r>
            <a:r>
              <a:rPr lang="fr-FR" dirty="0">
                <a:solidFill>
                  <a:srgbClr val="17375E"/>
                </a:solidFill>
                <a:latin typeface="Gill Sans" panose="020B0604020202020204"/>
              </a:rPr>
              <a:t>les ventes</a:t>
            </a:r>
            <a:r>
              <a:rPr lang="fr-FR" dirty="0" smtClean="0">
                <a:solidFill>
                  <a:srgbClr val="17375E"/>
                </a:solidFill>
                <a:latin typeface="Gill Sans" panose="020B0604020202020204"/>
              </a:rPr>
              <a:t>.</a:t>
            </a:r>
            <a:r>
              <a:rPr lang="fr-FR" dirty="0">
                <a:solidFill>
                  <a:srgbClr val="17375E"/>
                </a:solidFill>
                <a:latin typeface="Gill Sans" panose="020B0604020202020204"/>
              </a:rPr>
              <a:t> </a:t>
            </a:r>
          </a:p>
        </p:txBody>
      </p:sp>
      <p:sp>
        <p:nvSpPr>
          <p:cNvPr id="5" name="Titre 15"/>
          <p:cNvSpPr txBox="1">
            <a:spLocks/>
          </p:cNvSpPr>
          <p:nvPr/>
        </p:nvSpPr>
        <p:spPr bwMode="auto">
          <a:xfrm>
            <a:off x="304800" y="266513"/>
            <a:ext cx="8534400" cy="6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0" bIns="0"/>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lnSpc>
                <a:spcPts val="2000"/>
              </a:lnSpc>
              <a:spcBef>
                <a:spcPts val="1200"/>
              </a:spcBef>
              <a:spcAft>
                <a:spcPts val="1200"/>
              </a:spcAft>
            </a:pPr>
            <a:r>
              <a:rPr lang="fr-FR" altLang="en-US" b="1" dirty="0" smtClean="0">
                <a:solidFill>
                  <a:srgbClr val="C2113A"/>
                </a:solidFill>
                <a:latin typeface="Gill Sans" panose="020B0604020202020204"/>
              </a:rPr>
              <a:t>PRINCIPES D’INFLUENCE</a:t>
            </a:r>
            <a:endParaRPr lang="fr-FR" altLang="en-US" b="1" dirty="0">
              <a:solidFill>
                <a:srgbClr val="C2113A"/>
              </a:solidFill>
              <a:latin typeface="Gill Sans" panose="020B0604020202020204"/>
            </a:endParaRPr>
          </a:p>
        </p:txBody>
      </p:sp>
      <p:pic>
        <p:nvPicPr>
          <p:cNvPr id="415" name="Image 4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18300" y="4729776"/>
            <a:ext cx="2120900" cy="1146433"/>
          </a:xfrm>
          <a:prstGeom prst="rect">
            <a:avLst/>
          </a:prstGeom>
        </p:spPr>
      </p:pic>
      <p:sp>
        <p:nvSpPr>
          <p:cNvPr id="3" name="ZoneTexte 2"/>
          <p:cNvSpPr txBox="1"/>
          <p:nvPr/>
        </p:nvSpPr>
        <p:spPr>
          <a:xfrm>
            <a:off x="4000500" y="6286499"/>
            <a:ext cx="1270000" cy="279400"/>
          </a:xfrm>
          <a:prstGeom prst="rect">
            <a:avLst/>
          </a:prstGeom>
          <a:noFill/>
        </p:spPr>
        <p:txBody>
          <a:bodyPr vert="horz" rtlCol="0">
            <a:spAutoFit/>
          </a:bodyPr>
          <a:lstStyle/>
          <a:p>
            <a:pPr algn="ctr"/>
            <a:fld id="{3B93CAD5-E609-46A8-B675-DADCC732D7E8}" type="slidenum">
              <a:rPr lang="fr-FR" sz="1200" smtClean="0">
                <a:latin typeface="Gill Sans" panose="020B0604020202020204"/>
              </a:rPr>
              <a:pPr algn="ctr"/>
              <a:t>10</a:t>
            </a:fld>
            <a:r>
              <a:rPr lang="fr-FR" sz="1200" smtClean="0">
                <a:latin typeface="Gill Sans" panose="020B0604020202020204"/>
              </a:rPr>
              <a:t> / 18</a:t>
            </a:r>
            <a:endParaRPr lang="fr-FR" sz="1200">
              <a:latin typeface="Gill Sans" panose="020B0604020202020204"/>
            </a:endParaRPr>
          </a:p>
        </p:txBody>
      </p:sp>
    </p:spTree>
    <p:custDataLst>
      <p:tags r:id="rId2"/>
    </p:custDataLst>
    <p:extLst>
      <p:ext uri="{BB962C8B-B14F-4D97-AF65-F5344CB8AC3E}">
        <p14:creationId xmlns:p14="http://schemas.microsoft.com/office/powerpoint/2010/main" val="22001303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t 5" hidden="1"/>
          <p:cNvGraphicFramePr>
            <a:graphicFrameLocks noChangeAspect="1"/>
          </p:cNvGraphicFramePr>
          <p:nvPr>
            <p:custDataLst>
              <p:tags r:id="rId3"/>
            </p:custDataLst>
            <p:extLst>
              <p:ext uri="{D42A27DB-BD31-4B8C-83A1-F6EECF244321}">
                <p14:modId xmlns:p14="http://schemas.microsoft.com/office/powerpoint/2010/main" val="71903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5126" name="Diapositive think-cell" r:id="rId5" imgW="425" imgH="426" progId="TCLayout.ActiveDocument.1">
                  <p:embed/>
                </p:oleObj>
              </mc:Choice>
              <mc:Fallback>
                <p:oleObj name="Diapositive think-cell" r:id="rId5" imgW="425" imgH="42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5" name="Titre 15"/>
          <p:cNvSpPr txBox="1">
            <a:spLocks/>
          </p:cNvSpPr>
          <p:nvPr/>
        </p:nvSpPr>
        <p:spPr bwMode="auto">
          <a:xfrm>
            <a:off x="304800" y="266513"/>
            <a:ext cx="8534400" cy="6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0" bIns="0"/>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lnSpc>
                <a:spcPts val="2000"/>
              </a:lnSpc>
              <a:spcBef>
                <a:spcPts val="1200"/>
              </a:spcBef>
              <a:spcAft>
                <a:spcPts val="1200"/>
              </a:spcAft>
            </a:pPr>
            <a:r>
              <a:rPr lang="fr-FR" altLang="en-US" b="1" dirty="0" smtClean="0">
                <a:solidFill>
                  <a:srgbClr val="C2113A"/>
                </a:solidFill>
                <a:latin typeface="Gill Sans" panose="020B0604020202020204"/>
              </a:rPr>
              <a:t>FEUILLE DE ROUTE DE LA RÉSOLUTION : QUICK RÉFÉRENCE</a:t>
            </a:r>
            <a:endParaRPr lang="fr-FR" altLang="en-US" b="1" dirty="0">
              <a:solidFill>
                <a:srgbClr val="C2113A"/>
              </a:solidFill>
              <a:latin typeface="Gill Sans" panose="020B0604020202020204"/>
            </a:endParaRPr>
          </a:p>
        </p:txBody>
      </p:sp>
      <p:pic>
        <p:nvPicPr>
          <p:cNvPr id="2" name="Image 1"/>
          <p:cNvPicPr>
            <a:picLocks noChangeAspect="1"/>
          </p:cNvPicPr>
          <p:nvPr/>
        </p:nvPicPr>
        <p:blipFill>
          <a:blip r:embed="rId7"/>
          <a:stretch>
            <a:fillRect/>
          </a:stretch>
        </p:blipFill>
        <p:spPr>
          <a:xfrm>
            <a:off x="1056883" y="981437"/>
            <a:ext cx="7030235" cy="4895127"/>
          </a:xfrm>
          <a:prstGeom prst="rect">
            <a:avLst/>
          </a:prstGeom>
        </p:spPr>
      </p:pic>
      <p:sp>
        <p:nvSpPr>
          <p:cNvPr id="7" name="ZoneTexte 6"/>
          <p:cNvSpPr txBox="1"/>
          <p:nvPr/>
        </p:nvSpPr>
        <p:spPr>
          <a:xfrm>
            <a:off x="4000500" y="6286499"/>
            <a:ext cx="1270000" cy="279400"/>
          </a:xfrm>
          <a:prstGeom prst="rect">
            <a:avLst/>
          </a:prstGeom>
          <a:noFill/>
        </p:spPr>
        <p:txBody>
          <a:bodyPr vert="horz" rtlCol="0">
            <a:spAutoFit/>
          </a:bodyPr>
          <a:lstStyle/>
          <a:p>
            <a:pPr algn="ctr"/>
            <a:fld id="{85F48FB4-3C58-4AA5-9E84-4E0AFE569EC8}" type="slidenum">
              <a:rPr lang="fr-FR" sz="1200" smtClean="0">
                <a:latin typeface="Gill Sans" panose="020B0604020202020204"/>
              </a:rPr>
              <a:pPr algn="ctr"/>
              <a:t>11</a:t>
            </a:fld>
            <a:r>
              <a:rPr lang="fr-FR" sz="1200" smtClean="0">
                <a:latin typeface="Gill Sans" panose="020B0604020202020204"/>
              </a:rPr>
              <a:t> / 18</a:t>
            </a:r>
            <a:endParaRPr lang="fr-FR" sz="1200">
              <a:latin typeface="Gill Sans" panose="020B0604020202020204"/>
            </a:endParaRPr>
          </a:p>
        </p:txBody>
      </p:sp>
    </p:spTree>
    <p:custDataLst>
      <p:tags r:id="rId2"/>
    </p:custDataLst>
    <p:extLst>
      <p:ext uri="{BB962C8B-B14F-4D97-AF65-F5344CB8AC3E}">
        <p14:creationId xmlns:p14="http://schemas.microsoft.com/office/powerpoint/2010/main" val="15272713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8300" y="3892960"/>
            <a:ext cx="2120900" cy="2120900"/>
          </a:xfrm>
          <a:prstGeom prst="rect">
            <a:avLst/>
          </a:prstGeom>
        </p:spPr>
      </p:pic>
      <p:sp>
        <p:nvSpPr>
          <p:cNvPr id="2" name="ZoneTexte 1"/>
          <p:cNvSpPr txBox="1"/>
          <p:nvPr/>
        </p:nvSpPr>
        <p:spPr>
          <a:xfrm>
            <a:off x="304225" y="958850"/>
            <a:ext cx="8534400" cy="3026470"/>
          </a:xfrm>
          <a:prstGeom prst="rect">
            <a:avLst/>
          </a:prstGeom>
          <a:solidFill>
            <a:srgbClr val="FFFFFF"/>
          </a:solidFill>
          <a:ln/>
        </p:spPr>
        <p:txBody>
          <a:bodyPr wrap="square" lIns="0" tIns="0" rIns="0" bIns="0" rtlCol="0">
            <a:spAutoFit/>
          </a:bodyPr>
          <a:lstStyle/>
          <a:p>
            <a:pPr algn="just">
              <a:lnSpc>
                <a:spcPts val="2000"/>
              </a:lnSpc>
              <a:spcBef>
                <a:spcPts val="1200"/>
              </a:spcBef>
              <a:spcAft>
                <a:spcPts val="1200"/>
              </a:spcAft>
            </a:pPr>
            <a:r>
              <a:rPr lang="fr-FR" sz="2000" b="1" i="1" dirty="0">
                <a:solidFill>
                  <a:srgbClr val="17375E"/>
                </a:solidFill>
                <a:latin typeface="Gill Sans" panose="020B0604020202020204"/>
              </a:rPr>
              <a:t>Étape 1 : Identification des </a:t>
            </a:r>
            <a:r>
              <a:rPr lang="fr-FR" sz="2000" b="1" i="1" dirty="0" smtClean="0">
                <a:solidFill>
                  <a:srgbClr val="17375E"/>
                </a:solidFill>
                <a:latin typeface="Gill Sans" panose="020B0604020202020204"/>
              </a:rPr>
              <a:t>problèmes</a:t>
            </a:r>
            <a:endParaRPr lang="fr-FR" sz="2000" b="1" dirty="0">
              <a:solidFill>
                <a:srgbClr val="17375E"/>
              </a:solidFill>
              <a:latin typeface="Gill Sans" panose="020B0604020202020204"/>
            </a:endParaRPr>
          </a:p>
          <a:p>
            <a:pPr marL="342900" indent="-342900" algn="just">
              <a:lnSpc>
                <a:spcPts val="2000"/>
              </a:lnSpc>
              <a:spcBef>
                <a:spcPts val="1200"/>
              </a:spcBef>
              <a:spcAft>
                <a:spcPts val="1200"/>
              </a:spcAft>
              <a:buFont typeface="Arial" panose="020B0604020202020204" pitchFamily="34" charset="0"/>
              <a:buChar char="•"/>
            </a:pPr>
            <a:r>
              <a:rPr lang="fr-FR" sz="2000" dirty="0" smtClean="0">
                <a:solidFill>
                  <a:srgbClr val="17375E"/>
                </a:solidFill>
                <a:latin typeface="Gill Sans" panose="020B0604020202020204"/>
              </a:rPr>
              <a:t>Identifiez </a:t>
            </a:r>
            <a:r>
              <a:rPr lang="fr-FR" sz="2000" dirty="0">
                <a:solidFill>
                  <a:srgbClr val="17375E"/>
                </a:solidFill>
                <a:latin typeface="Gill Sans" panose="020B0604020202020204"/>
              </a:rPr>
              <a:t>la nature du désaccord : </a:t>
            </a:r>
            <a:r>
              <a:rPr lang="fr-FR" sz="2000" dirty="0" smtClean="0">
                <a:solidFill>
                  <a:srgbClr val="17375E"/>
                </a:solidFill>
                <a:latin typeface="Gill Sans" panose="020B0604020202020204"/>
              </a:rPr>
              <a:t>est-ce </a:t>
            </a:r>
            <a:r>
              <a:rPr lang="fr-FR" sz="2000" dirty="0">
                <a:solidFill>
                  <a:srgbClr val="17375E"/>
                </a:solidFill>
                <a:latin typeface="Gill Sans" panose="020B0604020202020204"/>
              </a:rPr>
              <a:t>relationnel, de fond ou de perception </a:t>
            </a:r>
            <a:r>
              <a:rPr lang="fr-FR" sz="2000" dirty="0" smtClean="0">
                <a:solidFill>
                  <a:srgbClr val="17375E"/>
                </a:solidFill>
                <a:latin typeface="Gill Sans" panose="020B0604020202020204"/>
              </a:rPr>
              <a:t>?</a:t>
            </a:r>
            <a:endParaRPr lang="fr-FR" sz="2000" dirty="0">
              <a:solidFill>
                <a:srgbClr val="17375E"/>
              </a:solidFill>
              <a:latin typeface="Gill Sans" panose="020B0604020202020204"/>
            </a:endParaRPr>
          </a:p>
          <a:p>
            <a:pPr marL="342900" indent="-342900" algn="just">
              <a:lnSpc>
                <a:spcPts val="2000"/>
              </a:lnSpc>
              <a:spcBef>
                <a:spcPts val="1200"/>
              </a:spcBef>
              <a:spcAft>
                <a:spcPts val="1200"/>
              </a:spcAft>
              <a:buFont typeface="Arial" panose="020B0604020202020204" pitchFamily="34" charset="0"/>
              <a:buChar char="•"/>
            </a:pPr>
            <a:r>
              <a:rPr lang="fr-FR" sz="2000" dirty="0" smtClean="0">
                <a:solidFill>
                  <a:srgbClr val="17375E"/>
                </a:solidFill>
                <a:latin typeface="Gill Sans" panose="020B0604020202020204"/>
              </a:rPr>
              <a:t>Examinez </a:t>
            </a:r>
            <a:r>
              <a:rPr lang="fr-FR" sz="2000" dirty="0">
                <a:solidFill>
                  <a:srgbClr val="17375E"/>
                </a:solidFill>
                <a:latin typeface="Gill Sans" panose="020B0604020202020204"/>
              </a:rPr>
              <a:t>vos intérêts : </a:t>
            </a:r>
            <a:r>
              <a:rPr lang="fr-FR" sz="2000" dirty="0" smtClean="0">
                <a:solidFill>
                  <a:srgbClr val="17375E"/>
                </a:solidFill>
                <a:latin typeface="Gill Sans" panose="020B0604020202020204"/>
              </a:rPr>
              <a:t>quelles </a:t>
            </a:r>
            <a:r>
              <a:rPr lang="fr-FR" sz="2000" dirty="0">
                <a:solidFill>
                  <a:srgbClr val="17375E"/>
                </a:solidFill>
                <a:latin typeface="Gill Sans" panose="020B0604020202020204"/>
              </a:rPr>
              <a:t>sont vos valeurs, les priorités, les préférences, les objectifs, etc</a:t>
            </a:r>
            <a:r>
              <a:rPr lang="fr-FR" sz="2000" dirty="0" smtClean="0">
                <a:solidFill>
                  <a:srgbClr val="17375E"/>
                </a:solidFill>
                <a:latin typeface="Gill Sans" panose="020B0604020202020204"/>
              </a:rPr>
              <a:t>. ?</a:t>
            </a:r>
            <a:endParaRPr lang="fr-FR" sz="2000" dirty="0">
              <a:solidFill>
                <a:srgbClr val="17375E"/>
              </a:solidFill>
              <a:latin typeface="Gill Sans" panose="020B0604020202020204"/>
            </a:endParaRPr>
          </a:p>
          <a:p>
            <a:pPr marL="342900" indent="-342900" algn="just">
              <a:lnSpc>
                <a:spcPts val="2000"/>
              </a:lnSpc>
              <a:spcBef>
                <a:spcPts val="1200"/>
              </a:spcBef>
              <a:spcAft>
                <a:spcPts val="1200"/>
              </a:spcAft>
              <a:buFont typeface="Arial" panose="020B0604020202020204" pitchFamily="34" charset="0"/>
              <a:buChar char="•"/>
            </a:pPr>
            <a:r>
              <a:rPr lang="fr-FR" sz="2000" dirty="0" smtClean="0">
                <a:solidFill>
                  <a:srgbClr val="17375E"/>
                </a:solidFill>
                <a:latin typeface="Gill Sans" panose="020B0604020202020204"/>
              </a:rPr>
              <a:t>Écoutez.</a:t>
            </a:r>
            <a:endParaRPr lang="fr-FR" sz="2000" dirty="0">
              <a:solidFill>
                <a:srgbClr val="17375E"/>
              </a:solidFill>
              <a:latin typeface="Gill Sans" panose="020B0604020202020204"/>
            </a:endParaRPr>
          </a:p>
          <a:p>
            <a:pPr marL="342900" indent="-342900" algn="just">
              <a:lnSpc>
                <a:spcPts val="2000"/>
              </a:lnSpc>
              <a:spcBef>
                <a:spcPts val="1200"/>
              </a:spcBef>
              <a:spcAft>
                <a:spcPts val="1200"/>
              </a:spcAft>
              <a:buFont typeface="Arial" panose="020B0604020202020204" pitchFamily="34" charset="0"/>
              <a:buChar char="•"/>
            </a:pPr>
            <a:r>
              <a:rPr lang="fr-FR" sz="2000" dirty="0" smtClean="0">
                <a:solidFill>
                  <a:srgbClr val="17375E"/>
                </a:solidFill>
                <a:latin typeface="Gill Sans" panose="020B0604020202020204"/>
              </a:rPr>
              <a:t>Reformulez </a:t>
            </a:r>
            <a:r>
              <a:rPr lang="fr-FR" sz="2000" dirty="0">
                <a:solidFill>
                  <a:srgbClr val="17375E"/>
                </a:solidFill>
                <a:latin typeface="Gill Sans" panose="020B0604020202020204"/>
              </a:rPr>
              <a:t>ce que vous pensez que votre partenaire de conflit dit.</a:t>
            </a:r>
          </a:p>
        </p:txBody>
      </p:sp>
      <p:sp>
        <p:nvSpPr>
          <p:cNvPr id="4" name="Titre 15"/>
          <p:cNvSpPr txBox="1">
            <a:spLocks/>
          </p:cNvSpPr>
          <p:nvPr/>
        </p:nvSpPr>
        <p:spPr bwMode="auto">
          <a:xfrm>
            <a:off x="304800" y="266513"/>
            <a:ext cx="8534400" cy="6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0" bIns="0"/>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lnSpc>
                <a:spcPts val="2000"/>
              </a:lnSpc>
              <a:spcBef>
                <a:spcPts val="1200"/>
              </a:spcBef>
              <a:spcAft>
                <a:spcPts val="1200"/>
              </a:spcAft>
            </a:pPr>
            <a:r>
              <a:rPr lang="fr-FR" altLang="en-US" b="1" smtClean="0">
                <a:solidFill>
                  <a:srgbClr val="C2113A"/>
                </a:solidFill>
                <a:latin typeface="Gill Sans" panose="020B0604020202020204"/>
              </a:rPr>
              <a:t>FEUILLE DE ROUTE DE LA RÉSOLUTION : QUICK RÉFÉRENCE</a:t>
            </a:r>
            <a:endParaRPr lang="fr-FR" altLang="en-US" b="1" dirty="0">
              <a:solidFill>
                <a:srgbClr val="C2113A"/>
              </a:solidFill>
              <a:latin typeface="Gill Sans" panose="020B0604020202020204"/>
            </a:endParaRPr>
          </a:p>
        </p:txBody>
      </p:sp>
      <p:sp>
        <p:nvSpPr>
          <p:cNvPr id="5" name="ZoneTexte 4"/>
          <p:cNvSpPr txBox="1"/>
          <p:nvPr/>
        </p:nvSpPr>
        <p:spPr>
          <a:xfrm>
            <a:off x="4000500" y="6286499"/>
            <a:ext cx="1270000" cy="279400"/>
          </a:xfrm>
          <a:prstGeom prst="rect">
            <a:avLst/>
          </a:prstGeom>
          <a:noFill/>
        </p:spPr>
        <p:txBody>
          <a:bodyPr vert="horz" rtlCol="0">
            <a:spAutoFit/>
          </a:bodyPr>
          <a:lstStyle/>
          <a:p>
            <a:pPr algn="ctr"/>
            <a:fld id="{0C12E05F-DCEB-4303-9376-B7A07311E9F2}" type="slidenum">
              <a:rPr lang="fr-FR" sz="1200" smtClean="0">
                <a:latin typeface="Gill Sans" panose="020B0604020202020204"/>
              </a:rPr>
              <a:pPr algn="ctr"/>
              <a:t>12</a:t>
            </a:fld>
            <a:r>
              <a:rPr lang="fr-FR" sz="1200" smtClean="0">
                <a:latin typeface="Gill Sans" panose="020B0604020202020204"/>
              </a:rPr>
              <a:t> / 18</a:t>
            </a:r>
            <a:endParaRPr lang="fr-FR" sz="1200">
              <a:latin typeface="Gill Sans" panose="020B0604020202020204"/>
            </a:endParaRPr>
          </a:p>
        </p:txBody>
      </p:sp>
    </p:spTree>
    <p:custDataLst>
      <p:tags r:id="rId1"/>
    </p:custDataLst>
    <p:extLst>
      <p:ext uri="{BB962C8B-B14F-4D97-AF65-F5344CB8AC3E}">
        <p14:creationId xmlns:p14="http://schemas.microsoft.com/office/powerpoint/2010/main" val="22562368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3500" y="4297780"/>
            <a:ext cx="2120900" cy="1499770"/>
          </a:xfrm>
          <a:prstGeom prst="rect">
            <a:avLst/>
          </a:prstGeom>
        </p:spPr>
      </p:pic>
      <p:sp>
        <p:nvSpPr>
          <p:cNvPr id="2" name="ZoneTexte 1"/>
          <p:cNvSpPr txBox="1"/>
          <p:nvPr/>
        </p:nvSpPr>
        <p:spPr>
          <a:xfrm>
            <a:off x="304225" y="958850"/>
            <a:ext cx="8534400" cy="3077766"/>
          </a:xfrm>
          <a:prstGeom prst="rect">
            <a:avLst/>
          </a:prstGeom>
          <a:solidFill>
            <a:srgbClr val="FFFFFF"/>
          </a:solidFill>
          <a:ln/>
        </p:spPr>
        <p:txBody>
          <a:bodyPr wrap="square" lIns="0" tIns="0" rIns="0" bIns="0" rtlCol="0">
            <a:spAutoFit/>
          </a:bodyPr>
          <a:lstStyle/>
          <a:p>
            <a:pPr algn="just">
              <a:lnSpc>
                <a:spcPts val="2000"/>
              </a:lnSpc>
              <a:spcBef>
                <a:spcPts val="1200"/>
              </a:spcBef>
              <a:spcAft>
                <a:spcPts val="1200"/>
              </a:spcAft>
            </a:pPr>
            <a:r>
              <a:rPr lang="fr-FR" sz="2000" b="1" i="1" dirty="0">
                <a:solidFill>
                  <a:srgbClr val="17375E"/>
                </a:solidFill>
                <a:latin typeface="Gill Sans" panose="020B0604020202020204"/>
              </a:rPr>
              <a:t>Étape 2 : Construire la </a:t>
            </a:r>
            <a:r>
              <a:rPr lang="fr-FR" sz="2000" b="1" i="1" dirty="0" smtClean="0">
                <a:solidFill>
                  <a:srgbClr val="17375E"/>
                </a:solidFill>
                <a:latin typeface="Gill Sans" panose="020B0604020202020204"/>
              </a:rPr>
              <a:t>confiance</a:t>
            </a:r>
            <a:endParaRPr lang="fr-FR" sz="2000" b="1" i="1" dirty="0">
              <a:solidFill>
                <a:srgbClr val="17375E"/>
              </a:solidFill>
              <a:latin typeface="Gill Sans" panose="020B0604020202020204"/>
            </a:endParaRPr>
          </a:p>
          <a:p>
            <a:pPr marL="285750" indent="-285750" algn="just">
              <a:lnSpc>
                <a:spcPts val="2000"/>
              </a:lnSpc>
              <a:spcBef>
                <a:spcPts val="1200"/>
              </a:spcBef>
              <a:spcAft>
                <a:spcPts val="1200"/>
              </a:spcAft>
              <a:buFont typeface="Arial" panose="020B0604020202020204" pitchFamily="34" charset="0"/>
              <a:buChar char="•"/>
            </a:pPr>
            <a:r>
              <a:rPr lang="fr-FR" sz="2000" dirty="0" smtClean="0">
                <a:solidFill>
                  <a:srgbClr val="17375E"/>
                </a:solidFill>
                <a:latin typeface="Gill Sans" panose="020B0604020202020204"/>
              </a:rPr>
              <a:t>Gérer </a:t>
            </a:r>
            <a:r>
              <a:rPr lang="fr-FR" sz="2000" dirty="0">
                <a:solidFill>
                  <a:srgbClr val="17375E"/>
                </a:solidFill>
                <a:latin typeface="Gill Sans" panose="020B0604020202020204"/>
              </a:rPr>
              <a:t>vous-même</a:t>
            </a:r>
            <a:r>
              <a:rPr lang="fr-FR" sz="2000" dirty="0" smtClean="0">
                <a:solidFill>
                  <a:srgbClr val="17375E"/>
                </a:solidFill>
                <a:latin typeface="Gill Sans" panose="020B0604020202020204"/>
              </a:rPr>
              <a:t>.</a:t>
            </a:r>
            <a:endParaRPr lang="fr-FR" sz="2000" dirty="0">
              <a:solidFill>
                <a:srgbClr val="17375E"/>
              </a:solidFill>
              <a:latin typeface="Gill Sans" panose="020B0604020202020204"/>
            </a:endParaRPr>
          </a:p>
          <a:p>
            <a:pPr marL="285750" indent="-285750" algn="just">
              <a:lnSpc>
                <a:spcPts val="2000"/>
              </a:lnSpc>
              <a:spcBef>
                <a:spcPts val="1200"/>
              </a:spcBef>
              <a:spcAft>
                <a:spcPts val="1200"/>
              </a:spcAft>
              <a:buFont typeface="Arial" panose="020B0604020202020204" pitchFamily="34" charset="0"/>
              <a:buChar char="•"/>
            </a:pPr>
            <a:r>
              <a:rPr lang="fr-FR" sz="2000" dirty="0" smtClean="0">
                <a:solidFill>
                  <a:srgbClr val="17375E"/>
                </a:solidFill>
                <a:latin typeface="Gill Sans" panose="020B0604020202020204"/>
              </a:rPr>
              <a:t>Écoutez </a:t>
            </a:r>
            <a:r>
              <a:rPr lang="fr-FR" sz="2000" dirty="0">
                <a:solidFill>
                  <a:srgbClr val="17375E"/>
                </a:solidFill>
                <a:latin typeface="Gill Sans" panose="020B0604020202020204"/>
              </a:rPr>
              <a:t>activement</a:t>
            </a:r>
            <a:r>
              <a:rPr lang="fr-FR" sz="2000" dirty="0" smtClean="0">
                <a:solidFill>
                  <a:srgbClr val="17375E"/>
                </a:solidFill>
                <a:latin typeface="Gill Sans" panose="020B0604020202020204"/>
              </a:rPr>
              <a:t>.</a:t>
            </a:r>
            <a:endParaRPr lang="fr-FR" sz="2000" dirty="0">
              <a:solidFill>
                <a:srgbClr val="17375E"/>
              </a:solidFill>
              <a:latin typeface="Gill Sans" panose="020B0604020202020204"/>
            </a:endParaRPr>
          </a:p>
          <a:p>
            <a:pPr marL="285750" indent="-285750" algn="just">
              <a:lnSpc>
                <a:spcPts val="2000"/>
              </a:lnSpc>
              <a:spcBef>
                <a:spcPts val="1200"/>
              </a:spcBef>
              <a:spcAft>
                <a:spcPts val="1200"/>
              </a:spcAft>
              <a:buFont typeface="Arial" panose="020B0604020202020204" pitchFamily="34" charset="0"/>
              <a:buChar char="•"/>
            </a:pPr>
            <a:r>
              <a:rPr lang="fr-FR" sz="2000" dirty="0" smtClean="0">
                <a:solidFill>
                  <a:srgbClr val="17375E"/>
                </a:solidFill>
                <a:latin typeface="Gill Sans" panose="020B0604020202020204"/>
              </a:rPr>
              <a:t>Mettez </a:t>
            </a:r>
            <a:r>
              <a:rPr lang="fr-FR" sz="2000" dirty="0">
                <a:solidFill>
                  <a:srgbClr val="17375E"/>
                </a:solidFill>
                <a:latin typeface="Gill Sans" panose="020B0604020202020204"/>
              </a:rPr>
              <a:t>l'accent sur le présent</a:t>
            </a:r>
            <a:r>
              <a:rPr lang="fr-FR" sz="2000" dirty="0" smtClean="0">
                <a:solidFill>
                  <a:srgbClr val="17375E"/>
                </a:solidFill>
                <a:latin typeface="Gill Sans" panose="020B0604020202020204"/>
              </a:rPr>
              <a:t>.</a:t>
            </a:r>
            <a:endParaRPr lang="fr-FR" sz="2000" dirty="0">
              <a:solidFill>
                <a:srgbClr val="17375E"/>
              </a:solidFill>
              <a:latin typeface="Gill Sans" panose="020B0604020202020204"/>
            </a:endParaRPr>
          </a:p>
          <a:p>
            <a:pPr marL="285750" indent="-285750" algn="just">
              <a:lnSpc>
                <a:spcPts val="2000"/>
              </a:lnSpc>
              <a:spcBef>
                <a:spcPts val="1200"/>
              </a:spcBef>
              <a:spcAft>
                <a:spcPts val="1200"/>
              </a:spcAft>
              <a:buFont typeface="Arial" panose="020B0604020202020204" pitchFamily="34" charset="0"/>
              <a:buChar char="•"/>
            </a:pPr>
            <a:r>
              <a:rPr lang="fr-FR" sz="2000" dirty="0" smtClean="0">
                <a:solidFill>
                  <a:srgbClr val="17375E"/>
                </a:solidFill>
                <a:latin typeface="Gill Sans" panose="020B0604020202020204"/>
              </a:rPr>
              <a:t>Prenez </a:t>
            </a:r>
            <a:r>
              <a:rPr lang="fr-FR" sz="2000" dirty="0">
                <a:solidFill>
                  <a:srgbClr val="17375E"/>
                </a:solidFill>
                <a:latin typeface="Gill Sans" panose="020B0604020202020204"/>
              </a:rPr>
              <a:t>votre part</a:t>
            </a:r>
            <a:r>
              <a:rPr lang="fr-FR" sz="2000" dirty="0" smtClean="0">
                <a:solidFill>
                  <a:srgbClr val="17375E"/>
                </a:solidFill>
                <a:latin typeface="Gill Sans" panose="020B0604020202020204"/>
              </a:rPr>
              <a:t>.</a:t>
            </a:r>
            <a:endParaRPr lang="fr-FR" sz="2000" dirty="0">
              <a:solidFill>
                <a:srgbClr val="17375E"/>
              </a:solidFill>
              <a:latin typeface="Gill Sans" panose="020B0604020202020204"/>
            </a:endParaRPr>
          </a:p>
          <a:p>
            <a:pPr marL="285750" indent="-285750" algn="just">
              <a:lnSpc>
                <a:spcPts val="2000"/>
              </a:lnSpc>
              <a:spcBef>
                <a:spcPts val="1200"/>
              </a:spcBef>
              <a:spcAft>
                <a:spcPts val="1200"/>
              </a:spcAft>
              <a:buFont typeface="Arial" panose="020B0604020202020204" pitchFamily="34" charset="0"/>
              <a:buChar char="•"/>
            </a:pPr>
            <a:r>
              <a:rPr lang="fr-FR" sz="2000" dirty="0" smtClean="0">
                <a:solidFill>
                  <a:srgbClr val="17375E"/>
                </a:solidFill>
                <a:latin typeface="Gill Sans" panose="020B0604020202020204"/>
              </a:rPr>
              <a:t>Exprimez </a:t>
            </a:r>
            <a:r>
              <a:rPr lang="fr-FR" sz="2000" dirty="0">
                <a:solidFill>
                  <a:srgbClr val="17375E"/>
                </a:solidFill>
                <a:latin typeface="Gill Sans" panose="020B0604020202020204"/>
              </a:rPr>
              <a:t>votre engagement à la résolution.</a:t>
            </a:r>
          </a:p>
        </p:txBody>
      </p:sp>
      <p:sp>
        <p:nvSpPr>
          <p:cNvPr id="4" name="Titre 15"/>
          <p:cNvSpPr txBox="1">
            <a:spLocks/>
          </p:cNvSpPr>
          <p:nvPr/>
        </p:nvSpPr>
        <p:spPr bwMode="auto">
          <a:xfrm>
            <a:off x="304800" y="266513"/>
            <a:ext cx="8534400" cy="6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0" bIns="0"/>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lnSpc>
                <a:spcPts val="2000"/>
              </a:lnSpc>
              <a:spcBef>
                <a:spcPts val="1200"/>
              </a:spcBef>
              <a:spcAft>
                <a:spcPts val="1200"/>
              </a:spcAft>
            </a:pPr>
            <a:r>
              <a:rPr lang="fr-FR" altLang="en-US" b="1" smtClean="0">
                <a:solidFill>
                  <a:srgbClr val="C2113A"/>
                </a:solidFill>
                <a:latin typeface="Gill Sans" panose="020B0604020202020204"/>
              </a:rPr>
              <a:t>FEUILLE DE ROUTE DE LA RÉSOLUTION : QUICK RÉFÉRENCE</a:t>
            </a:r>
            <a:endParaRPr lang="fr-FR" altLang="en-US" b="1" dirty="0">
              <a:solidFill>
                <a:srgbClr val="C2113A"/>
              </a:solidFill>
              <a:latin typeface="Gill Sans" panose="020B0604020202020204"/>
            </a:endParaRPr>
          </a:p>
        </p:txBody>
      </p:sp>
      <p:sp>
        <p:nvSpPr>
          <p:cNvPr id="5" name="ZoneTexte 4"/>
          <p:cNvSpPr txBox="1"/>
          <p:nvPr/>
        </p:nvSpPr>
        <p:spPr>
          <a:xfrm>
            <a:off x="4000500" y="6286499"/>
            <a:ext cx="1270000" cy="279400"/>
          </a:xfrm>
          <a:prstGeom prst="rect">
            <a:avLst/>
          </a:prstGeom>
          <a:noFill/>
        </p:spPr>
        <p:txBody>
          <a:bodyPr vert="horz" rtlCol="0">
            <a:spAutoFit/>
          </a:bodyPr>
          <a:lstStyle/>
          <a:p>
            <a:pPr algn="ctr"/>
            <a:fld id="{468B397C-CB81-4039-AF17-5D91DC15F2EE}" type="slidenum">
              <a:rPr lang="fr-FR" sz="1200" smtClean="0">
                <a:latin typeface="Gill Sans" panose="020B0604020202020204"/>
              </a:rPr>
              <a:pPr algn="ctr"/>
              <a:t>13</a:t>
            </a:fld>
            <a:r>
              <a:rPr lang="fr-FR" sz="1200" smtClean="0">
                <a:latin typeface="Gill Sans" panose="020B0604020202020204"/>
              </a:rPr>
              <a:t> / 18</a:t>
            </a:r>
            <a:endParaRPr lang="fr-FR" sz="1200">
              <a:latin typeface="Gill Sans" panose="020B0604020202020204"/>
            </a:endParaRPr>
          </a:p>
        </p:txBody>
      </p:sp>
    </p:spTree>
    <p:custDataLst>
      <p:tags r:id="rId1"/>
    </p:custDataLst>
    <p:extLst>
      <p:ext uri="{BB962C8B-B14F-4D97-AF65-F5344CB8AC3E}">
        <p14:creationId xmlns:p14="http://schemas.microsoft.com/office/powerpoint/2010/main" val="3572856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4225" y="958849"/>
            <a:ext cx="8534400" cy="1077218"/>
          </a:xfrm>
          <a:prstGeom prst="rect">
            <a:avLst/>
          </a:prstGeom>
          <a:solidFill>
            <a:srgbClr val="FFFFFF"/>
          </a:solidFill>
          <a:ln/>
        </p:spPr>
        <p:txBody>
          <a:bodyPr wrap="square" lIns="0" tIns="0" rIns="0" bIns="0" rtlCol="0">
            <a:spAutoFit/>
          </a:bodyPr>
          <a:lstStyle/>
          <a:p>
            <a:pPr algn="just">
              <a:lnSpc>
                <a:spcPts val="2000"/>
              </a:lnSpc>
              <a:spcBef>
                <a:spcPts val="1200"/>
              </a:spcBef>
              <a:spcAft>
                <a:spcPts val="1200"/>
              </a:spcAft>
            </a:pPr>
            <a:r>
              <a:rPr lang="fr-FR" sz="2000" b="1" i="1" dirty="0">
                <a:solidFill>
                  <a:srgbClr val="17375E"/>
                </a:solidFill>
                <a:latin typeface="Gill Sans" panose="020B0604020202020204"/>
              </a:rPr>
              <a:t>Étape 3 : Poser des questions du </a:t>
            </a:r>
            <a:r>
              <a:rPr lang="fr-FR" sz="2000" b="1" i="1" dirty="0" smtClean="0">
                <a:solidFill>
                  <a:srgbClr val="17375E"/>
                </a:solidFill>
                <a:latin typeface="Gill Sans" panose="020B0604020202020204"/>
              </a:rPr>
              <a:t>diagnostic</a:t>
            </a:r>
            <a:endParaRPr lang="fr-FR" sz="2000" b="1" i="1" dirty="0">
              <a:solidFill>
                <a:srgbClr val="17375E"/>
              </a:solidFill>
              <a:latin typeface="Gill Sans" panose="020B0604020202020204"/>
            </a:endParaRPr>
          </a:p>
          <a:p>
            <a:pPr marL="342900" indent="-342900" algn="just">
              <a:lnSpc>
                <a:spcPts val="2000"/>
              </a:lnSpc>
              <a:spcBef>
                <a:spcPts val="1200"/>
              </a:spcBef>
              <a:spcAft>
                <a:spcPts val="1200"/>
              </a:spcAft>
              <a:buFont typeface="Arial" panose="020B0604020202020204" pitchFamily="34" charset="0"/>
              <a:buChar char="•"/>
            </a:pPr>
            <a:r>
              <a:rPr lang="fr-FR" sz="2000" dirty="0" smtClean="0">
                <a:solidFill>
                  <a:srgbClr val="17375E"/>
                </a:solidFill>
                <a:latin typeface="Gill Sans" panose="020B0604020202020204"/>
              </a:rPr>
              <a:t>Tournez </a:t>
            </a:r>
            <a:r>
              <a:rPr lang="fr-FR" sz="2000" dirty="0">
                <a:solidFill>
                  <a:srgbClr val="17375E"/>
                </a:solidFill>
                <a:latin typeface="Gill Sans" panose="020B0604020202020204"/>
              </a:rPr>
              <a:t>les déclarations (les accusations) dans des questions ouvertes </a:t>
            </a:r>
            <a:r>
              <a:rPr lang="fr-FR" sz="2000" dirty="0" smtClean="0">
                <a:solidFill>
                  <a:srgbClr val="17375E"/>
                </a:solidFill>
                <a:latin typeface="Gill Sans" panose="020B0604020202020204"/>
              </a:rPr>
              <a:t>: qui</a:t>
            </a:r>
            <a:r>
              <a:rPr lang="fr-FR" sz="2000" dirty="0">
                <a:solidFill>
                  <a:srgbClr val="17375E"/>
                </a:solidFill>
                <a:latin typeface="Gill Sans" panose="020B0604020202020204"/>
              </a:rPr>
              <a:t>, quoi, quand, où, pourquoi et comment.</a:t>
            </a:r>
          </a:p>
        </p:txBody>
      </p:sp>
      <p:sp>
        <p:nvSpPr>
          <p:cNvPr id="3" name="Titre 15"/>
          <p:cNvSpPr txBox="1">
            <a:spLocks/>
          </p:cNvSpPr>
          <p:nvPr/>
        </p:nvSpPr>
        <p:spPr bwMode="auto">
          <a:xfrm>
            <a:off x="304800" y="266513"/>
            <a:ext cx="8534400" cy="6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0" bIns="0"/>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lnSpc>
                <a:spcPts val="2000"/>
              </a:lnSpc>
              <a:spcBef>
                <a:spcPts val="1200"/>
              </a:spcBef>
              <a:spcAft>
                <a:spcPts val="1200"/>
              </a:spcAft>
            </a:pPr>
            <a:r>
              <a:rPr lang="fr-FR" altLang="en-US" b="1" smtClean="0">
                <a:solidFill>
                  <a:srgbClr val="C2113A"/>
                </a:solidFill>
                <a:latin typeface="Gill Sans" panose="020B0604020202020204"/>
              </a:rPr>
              <a:t>FEUILLE DE ROUTE DE LA RÉSOLUTION : QUICK RÉFÉRENCE</a:t>
            </a:r>
            <a:endParaRPr lang="fr-FR" altLang="en-US" b="1" dirty="0">
              <a:solidFill>
                <a:srgbClr val="C2113A"/>
              </a:solidFill>
              <a:latin typeface="Gill Sans" panose="020B0604020202020204"/>
            </a:endParaRPr>
          </a:p>
        </p:txBody>
      </p:sp>
      <p:sp>
        <p:nvSpPr>
          <p:cNvPr id="4" name="ZoneTexte 3"/>
          <p:cNvSpPr txBox="1"/>
          <p:nvPr/>
        </p:nvSpPr>
        <p:spPr>
          <a:xfrm>
            <a:off x="4000500" y="6286499"/>
            <a:ext cx="1270000" cy="279400"/>
          </a:xfrm>
          <a:prstGeom prst="rect">
            <a:avLst/>
          </a:prstGeom>
          <a:noFill/>
        </p:spPr>
        <p:txBody>
          <a:bodyPr vert="horz" rtlCol="0">
            <a:spAutoFit/>
          </a:bodyPr>
          <a:lstStyle/>
          <a:p>
            <a:pPr algn="ctr"/>
            <a:fld id="{CB2C7FC6-7890-43EF-B1A1-0C9EBE91684F}" type="slidenum">
              <a:rPr lang="fr-FR" sz="1200" smtClean="0">
                <a:latin typeface="Gill Sans" panose="020B0604020202020204"/>
              </a:rPr>
              <a:pPr algn="ctr"/>
              <a:t>14</a:t>
            </a:fld>
            <a:r>
              <a:rPr lang="fr-FR" sz="1200" smtClean="0">
                <a:latin typeface="Gill Sans" panose="020B0604020202020204"/>
              </a:rPr>
              <a:t> / 18</a:t>
            </a:r>
            <a:endParaRPr lang="fr-FR" sz="1200">
              <a:latin typeface="Gill Sans" panose="020B0604020202020204"/>
            </a:endParaRPr>
          </a:p>
        </p:txBody>
      </p:sp>
    </p:spTree>
    <p:custDataLst>
      <p:tags r:id="rId1"/>
    </p:custDataLst>
    <p:extLst>
      <p:ext uri="{BB962C8B-B14F-4D97-AF65-F5344CB8AC3E}">
        <p14:creationId xmlns:p14="http://schemas.microsoft.com/office/powerpoint/2010/main" val="4255356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4225" y="958850"/>
            <a:ext cx="8534400" cy="3077766"/>
          </a:xfrm>
          <a:prstGeom prst="rect">
            <a:avLst/>
          </a:prstGeom>
          <a:solidFill>
            <a:srgbClr val="FFFFFF"/>
          </a:solidFill>
          <a:ln/>
        </p:spPr>
        <p:txBody>
          <a:bodyPr wrap="square" lIns="0" tIns="0" rIns="0" bIns="0" rtlCol="0">
            <a:spAutoFit/>
          </a:bodyPr>
          <a:lstStyle/>
          <a:p>
            <a:pPr algn="just">
              <a:lnSpc>
                <a:spcPts val="2000"/>
              </a:lnSpc>
              <a:spcBef>
                <a:spcPts val="1200"/>
              </a:spcBef>
              <a:spcAft>
                <a:spcPts val="1200"/>
              </a:spcAft>
            </a:pPr>
            <a:r>
              <a:rPr lang="fr-FR" sz="2000" b="1" i="1" dirty="0">
                <a:solidFill>
                  <a:srgbClr val="17375E"/>
                </a:solidFill>
                <a:latin typeface="Gill Sans" panose="020B0604020202020204"/>
              </a:rPr>
              <a:t>Étape 4 : Recadrer les </a:t>
            </a:r>
            <a:r>
              <a:rPr lang="fr-FR" sz="2000" b="1" i="1" dirty="0" smtClean="0">
                <a:solidFill>
                  <a:srgbClr val="17375E"/>
                </a:solidFill>
                <a:latin typeface="Gill Sans" panose="020B0604020202020204"/>
              </a:rPr>
              <a:t>Stratégies</a:t>
            </a:r>
            <a:endParaRPr lang="fr-FR" sz="2000" b="1" i="1" dirty="0">
              <a:solidFill>
                <a:srgbClr val="17375E"/>
              </a:solidFill>
              <a:latin typeface="Gill Sans" panose="020B0604020202020204"/>
            </a:endParaRPr>
          </a:p>
          <a:p>
            <a:pPr marL="342900" indent="-342900" algn="just">
              <a:lnSpc>
                <a:spcPts val="2000"/>
              </a:lnSpc>
              <a:spcBef>
                <a:spcPts val="1200"/>
              </a:spcBef>
              <a:spcAft>
                <a:spcPts val="1200"/>
              </a:spcAft>
              <a:buFont typeface="Arial" panose="020B0604020202020204" pitchFamily="34" charset="0"/>
              <a:buChar char="•"/>
            </a:pPr>
            <a:r>
              <a:rPr lang="fr-FR" sz="2000" dirty="0" smtClean="0">
                <a:solidFill>
                  <a:srgbClr val="17375E"/>
                </a:solidFill>
                <a:latin typeface="Gill Sans" panose="020B0604020202020204"/>
              </a:rPr>
              <a:t>Passez </a:t>
            </a:r>
            <a:r>
              <a:rPr lang="fr-FR" sz="2000" dirty="0">
                <a:solidFill>
                  <a:srgbClr val="17375E"/>
                </a:solidFill>
                <a:latin typeface="Gill Sans" panose="020B0604020202020204"/>
              </a:rPr>
              <a:t>de la lutte vers la résolution de </a:t>
            </a:r>
            <a:r>
              <a:rPr lang="fr-FR" sz="2000" dirty="0" smtClean="0">
                <a:solidFill>
                  <a:srgbClr val="17375E"/>
                </a:solidFill>
                <a:latin typeface="Gill Sans" panose="020B0604020202020204"/>
              </a:rPr>
              <a:t>problèmes.</a:t>
            </a:r>
          </a:p>
          <a:p>
            <a:pPr marL="342900" indent="-342900" algn="just">
              <a:lnSpc>
                <a:spcPts val="2000"/>
              </a:lnSpc>
              <a:spcBef>
                <a:spcPts val="1200"/>
              </a:spcBef>
              <a:spcAft>
                <a:spcPts val="1200"/>
              </a:spcAft>
              <a:buFont typeface="Arial" panose="020B0604020202020204" pitchFamily="34" charset="0"/>
              <a:buChar char="•"/>
            </a:pPr>
            <a:r>
              <a:rPr lang="fr-FR" sz="2000" dirty="0" smtClean="0">
                <a:solidFill>
                  <a:srgbClr val="17375E"/>
                </a:solidFill>
                <a:latin typeface="Gill Sans" panose="020B0604020202020204"/>
              </a:rPr>
              <a:t>Passez </a:t>
            </a:r>
            <a:r>
              <a:rPr lang="fr-FR" sz="2000" dirty="0">
                <a:solidFill>
                  <a:srgbClr val="17375E"/>
                </a:solidFill>
                <a:latin typeface="Gill Sans" panose="020B0604020202020204"/>
              </a:rPr>
              <a:t>d’avoir raison à être heureux</a:t>
            </a:r>
            <a:r>
              <a:rPr lang="fr-FR" sz="2000" dirty="0" smtClean="0">
                <a:solidFill>
                  <a:srgbClr val="17375E"/>
                </a:solidFill>
                <a:latin typeface="Gill Sans" panose="020B0604020202020204"/>
              </a:rPr>
              <a:t>.</a:t>
            </a:r>
            <a:endParaRPr lang="fr-FR" sz="2000" dirty="0">
              <a:solidFill>
                <a:srgbClr val="17375E"/>
              </a:solidFill>
              <a:latin typeface="Gill Sans" panose="020B0604020202020204"/>
            </a:endParaRPr>
          </a:p>
          <a:p>
            <a:pPr marL="342900" indent="-342900" algn="just">
              <a:lnSpc>
                <a:spcPts val="2000"/>
              </a:lnSpc>
              <a:spcBef>
                <a:spcPts val="1200"/>
              </a:spcBef>
              <a:spcAft>
                <a:spcPts val="1200"/>
              </a:spcAft>
              <a:buFont typeface="Arial" panose="020B0604020202020204" pitchFamily="34" charset="0"/>
              <a:buChar char="•"/>
            </a:pPr>
            <a:r>
              <a:rPr lang="fr-FR" sz="2000" dirty="0" smtClean="0">
                <a:solidFill>
                  <a:srgbClr val="17375E"/>
                </a:solidFill>
                <a:latin typeface="Gill Sans" panose="020B0604020202020204"/>
              </a:rPr>
              <a:t>Passez </a:t>
            </a:r>
            <a:r>
              <a:rPr lang="fr-FR" sz="2000" dirty="0">
                <a:solidFill>
                  <a:srgbClr val="17375E"/>
                </a:solidFill>
                <a:latin typeface="Gill Sans" panose="020B0604020202020204"/>
              </a:rPr>
              <a:t>de non coopératif à coopératif</a:t>
            </a:r>
            <a:r>
              <a:rPr lang="fr-FR" sz="2000" dirty="0" smtClean="0">
                <a:solidFill>
                  <a:srgbClr val="17375E"/>
                </a:solidFill>
                <a:latin typeface="Gill Sans" panose="020B0604020202020204"/>
              </a:rPr>
              <a:t>.</a:t>
            </a:r>
            <a:endParaRPr lang="fr-FR" sz="2000" dirty="0">
              <a:solidFill>
                <a:srgbClr val="17375E"/>
              </a:solidFill>
              <a:latin typeface="Gill Sans" panose="020B0604020202020204"/>
            </a:endParaRPr>
          </a:p>
          <a:p>
            <a:pPr marL="342900" indent="-342900" algn="just">
              <a:lnSpc>
                <a:spcPts val="2000"/>
              </a:lnSpc>
              <a:spcBef>
                <a:spcPts val="1200"/>
              </a:spcBef>
              <a:spcAft>
                <a:spcPts val="1200"/>
              </a:spcAft>
              <a:buFont typeface="Arial" panose="020B0604020202020204" pitchFamily="34" charset="0"/>
              <a:buChar char="•"/>
            </a:pPr>
            <a:r>
              <a:rPr lang="fr-FR" sz="2000" dirty="0" smtClean="0">
                <a:solidFill>
                  <a:srgbClr val="17375E"/>
                </a:solidFill>
                <a:latin typeface="Gill Sans" panose="020B0604020202020204"/>
              </a:rPr>
              <a:t>Passez </a:t>
            </a:r>
            <a:r>
              <a:rPr lang="fr-FR" sz="2000" dirty="0">
                <a:solidFill>
                  <a:srgbClr val="17375E"/>
                </a:solidFill>
                <a:latin typeface="Gill Sans" panose="020B0604020202020204"/>
              </a:rPr>
              <a:t>du gain potentiel à la perte potentielle</a:t>
            </a:r>
            <a:r>
              <a:rPr lang="fr-FR" sz="2000" dirty="0" smtClean="0">
                <a:solidFill>
                  <a:srgbClr val="17375E"/>
                </a:solidFill>
                <a:latin typeface="Gill Sans" panose="020B0604020202020204"/>
              </a:rPr>
              <a:t>.</a:t>
            </a:r>
            <a:endParaRPr lang="fr-FR" sz="2000" dirty="0">
              <a:solidFill>
                <a:srgbClr val="17375E"/>
              </a:solidFill>
              <a:latin typeface="Gill Sans" panose="020B0604020202020204"/>
            </a:endParaRPr>
          </a:p>
          <a:p>
            <a:pPr marL="342900" indent="-342900" algn="just">
              <a:lnSpc>
                <a:spcPts val="2000"/>
              </a:lnSpc>
              <a:spcBef>
                <a:spcPts val="1200"/>
              </a:spcBef>
              <a:spcAft>
                <a:spcPts val="1200"/>
              </a:spcAft>
              <a:buFont typeface="Arial" panose="020B0604020202020204" pitchFamily="34" charset="0"/>
              <a:buChar char="•"/>
            </a:pPr>
            <a:r>
              <a:rPr lang="fr-FR" sz="2000" dirty="0" smtClean="0">
                <a:solidFill>
                  <a:srgbClr val="17375E"/>
                </a:solidFill>
                <a:latin typeface="Gill Sans" panose="020B0604020202020204"/>
              </a:rPr>
              <a:t>Passez </a:t>
            </a:r>
            <a:r>
              <a:rPr lang="fr-FR" sz="2000" dirty="0">
                <a:solidFill>
                  <a:srgbClr val="17375E"/>
                </a:solidFill>
                <a:latin typeface="Gill Sans" panose="020B0604020202020204"/>
              </a:rPr>
              <a:t>du passé à l'avenir.</a:t>
            </a: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3500" y="4390687"/>
            <a:ext cx="2120900" cy="1406863"/>
          </a:xfrm>
          <a:prstGeom prst="rect">
            <a:avLst/>
          </a:prstGeom>
        </p:spPr>
      </p:pic>
      <p:sp>
        <p:nvSpPr>
          <p:cNvPr id="4" name="Titre 15"/>
          <p:cNvSpPr txBox="1">
            <a:spLocks/>
          </p:cNvSpPr>
          <p:nvPr/>
        </p:nvSpPr>
        <p:spPr bwMode="auto">
          <a:xfrm>
            <a:off x="304800" y="266513"/>
            <a:ext cx="8534400" cy="6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0" bIns="0"/>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lnSpc>
                <a:spcPts val="2000"/>
              </a:lnSpc>
              <a:spcBef>
                <a:spcPts val="1200"/>
              </a:spcBef>
              <a:spcAft>
                <a:spcPts val="1200"/>
              </a:spcAft>
            </a:pPr>
            <a:r>
              <a:rPr lang="fr-FR" altLang="en-US" b="1" smtClean="0">
                <a:solidFill>
                  <a:srgbClr val="C2113A"/>
                </a:solidFill>
                <a:latin typeface="Gill Sans" panose="020B0604020202020204"/>
              </a:rPr>
              <a:t>FEUILLE DE ROUTE DE LA RÉSOLUTION : QUICK RÉFÉRENCE</a:t>
            </a:r>
            <a:endParaRPr lang="fr-FR" altLang="en-US" b="1" dirty="0">
              <a:solidFill>
                <a:srgbClr val="C2113A"/>
              </a:solidFill>
              <a:latin typeface="Gill Sans" panose="020B0604020202020204"/>
            </a:endParaRPr>
          </a:p>
        </p:txBody>
      </p:sp>
      <p:sp>
        <p:nvSpPr>
          <p:cNvPr id="5" name="ZoneTexte 4"/>
          <p:cNvSpPr txBox="1"/>
          <p:nvPr/>
        </p:nvSpPr>
        <p:spPr>
          <a:xfrm>
            <a:off x="4000500" y="6286499"/>
            <a:ext cx="1270000" cy="279400"/>
          </a:xfrm>
          <a:prstGeom prst="rect">
            <a:avLst/>
          </a:prstGeom>
          <a:noFill/>
        </p:spPr>
        <p:txBody>
          <a:bodyPr vert="horz" rtlCol="0">
            <a:spAutoFit/>
          </a:bodyPr>
          <a:lstStyle/>
          <a:p>
            <a:pPr algn="ctr"/>
            <a:fld id="{26277023-EF51-4000-9F77-E33681CF4C7D}" type="slidenum">
              <a:rPr lang="fr-FR" sz="1200" smtClean="0">
                <a:latin typeface="Gill Sans" panose="020B0604020202020204"/>
              </a:rPr>
              <a:pPr algn="ctr"/>
              <a:t>15</a:t>
            </a:fld>
            <a:r>
              <a:rPr lang="fr-FR" sz="1200" smtClean="0">
                <a:latin typeface="Gill Sans" panose="020B0604020202020204"/>
              </a:rPr>
              <a:t> / 18</a:t>
            </a:r>
            <a:endParaRPr lang="fr-FR" sz="1200">
              <a:latin typeface="Gill Sans" panose="020B0604020202020204"/>
            </a:endParaRPr>
          </a:p>
        </p:txBody>
      </p:sp>
    </p:spTree>
    <p:custDataLst>
      <p:tags r:id="rId1"/>
    </p:custDataLst>
    <p:extLst>
      <p:ext uri="{BB962C8B-B14F-4D97-AF65-F5344CB8AC3E}">
        <p14:creationId xmlns:p14="http://schemas.microsoft.com/office/powerpoint/2010/main" val="751204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t 4" hidden="1"/>
          <p:cNvGraphicFramePr>
            <a:graphicFrameLocks noChangeAspect="1"/>
          </p:cNvGraphicFramePr>
          <p:nvPr>
            <p:custDataLst>
              <p:tags r:id="rId3"/>
            </p:custDataLst>
            <p:extLst>
              <p:ext uri="{D42A27DB-BD31-4B8C-83A1-F6EECF244321}">
                <p14:modId xmlns:p14="http://schemas.microsoft.com/office/powerpoint/2010/main" val="18510254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6150" name="Diapositive think-cell" r:id="rId5" imgW="425" imgH="426" progId="TCLayout.ActiveDocument.1">
                  <p:embed/>
                </p:oleObj>
              </mc:Choice>
              <mc:Fallback>
                <p:oleObj name="Diapositive think-cell" r:id="rId5" imgW="425" imgH="42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ZoneTexte 1"/>
          <p:cNvSpPr txBox="1"/>
          <p:nvPr/>
        </p:nvSpPr>
        <p:spPr>
          <a:xfrm>
            <a:off x="304225" y="958850"/>
            <a:ext cx="8534400" cy="3898503"/>
          </a:xfrm>
          <a:prstGeom prst="rect">
            <a:avLst/>
          </a:prstGeom>
          <a:solidFill>
            <a:srgbClr val="FFFFFF"/>
          </a:solidFill>
          <a:ln/>
        </p:spPr>
        <p:txBody>
          <a:bodyPr wrap="square" lIns="0" tIns="0" rIns="0" bIns="0" rtlCol="0">
            <a:spAutoFit/>
          </a:bodyPr>
          <a:lstStyle/>
          <a:p>
            <a:pPr algn="just">
              <a:lnSpc>
                <a:spcPts val="2000"/>
              </a:lnSpc>
              <a:spcBef>
                <a:spcPts val="1200"/>
              </a:spcBef>
              <a:spcAft>
                <a:spcPts val="1200"/>
              </a:spcAft>
            </a:pPr>
            <a:r>
              <a:rPr lang="fr-FR" sz="2000" b="1" i="1" dirty="0">
                <a:solidFill>
                  <a:srgbClr val="17375E"/>
                </a:solidFill>
                <a:latin typeface="Gill Sans" panose="020B0604020202020204"/>
              </a:rPr>
              <a:t>Étape 5 : </a:t>
            </a:r>
            <a:r>
              <a:rPr lang="fr-FR" sz="2000" b="1" i="1" dirty="0" smtClean="0">
                <a:solidFill>
                  <a:srgbClr val="17375E"/>
                </a:solidFill>
                <a:latin typeface="Gill Sans" panose="020B0604020202020204"/>
              </a:rPr>
              <a:t>Brainstorming</a:t>
            </a:r>
          </a:p>
          <a:p>
            <a:pPr marL="342900" indent="-342900" algn="just">
              <a:lnSpc>
                <a:spcPts val="2000"/>
              </a:lnSpc>
              <a:spcBef>
                <a:spcPts val="1200"/>
              </a:spcBef>
              <a:spcAft>
                <a:spcPts val="1200"/>
              </a:spcAft>
              <a:buFont typeface="Arial" panose="020B0604020202020204" pitchFamily="34" charset="0"/>
              <a:buChar char="•"/>
            </a:pPr>
            <a:r>
              <a:rPr lang="fr-FR" sz="2000" dirty="0" smtClean="0">
                <a:solidFill>
                  <a:srgbClr val="17375E"/>
                </a:solidFill>
                <a:latin typeface="Gill Sans" panose="020B0604020202020204"/>
              </a:rPr>
              <a:t>Explorez </a:t>
            </a:r>
            <a:r>
              <a:rPr lang="fr-FR" sz="2000" dirty="0">
                <a:solidFill>
                  <a:srgbClr val="17375E"/>
                </a:solidFill>
                <a:latin typeface="Gill Sans" panose="020B0604020202020204"/>
              </a:rPr>
              <a:t>les besoins avant les solutions</a:t>
            </a:r>
            <a:r>
              <a:rPr lang="fr-FR" sz="2000" dirty="0" smtClean="0">
                <a:solidFill>
                  <a:srgbClr val="17375E"/>
                </a:solidFill>
                <a:latin typeface="Gill Sans" panose="020B0604020202020204"/>
              </a:rPr>
              <a:t>.</a:t>
            </a:r>
          </a:p>
          <a:p>
            <a:pPr marL="342900" indent="-342900" algn="just">
              <a:lnSpc>
                <a:spcPts val="2000"/>
              </a:lnSpc>
              <a:spcBef>
                <a:spcPts val="1200"/>
              </a:spcBef>
              <a:spcAft>
                <a:spcPts val="1200"/>
              </a:spcAft>
              <a:buFont typeface="Arial" panose="020B0604020202020204" pitchFamily="34" charset="0"/>
              <a:buChar char="•"/>
            </a:pPr>
            <a:r>
              <a:rPr lang="fr-FR" sz="2000" dirty="0" smtClean="0">
                <a:solidFill>
                  <a:srgbClr val="17375E"/>
                </a:solidFill>
                <a:latin typeface="Gill Sans" panose="020B0604020202020204"/>
              </a:rPr>
              <a:t>Concentrez </a:t>
            </a:r>
            <a:r>
              <a:rPr lang="fr-FR" sz="2000" dirty="0">
                <a:solidFill>
                  <a:srgbClr val="17375E"/>
                </a:solidFill>
                <a:latin typeface="Gill Sans" panose="020B0604020202020204"/>
              </a:rPr>
              <a:t>vous sur la quantité, pas la qualité des idées dans un premier temps</a:t>
            </a:r>
            <a:r>
              <a:rPr lang="fr-FR" sz="2000" dirty="0" smtClean="0">
                <a:solidFill>
                  <a:srgbClr val="17375E"/>
                </a:solidFill>
                <a:latin typeface="Gill Sans" panose="020B0604020202020204"/>
              </a:rPr>
              <a:t>.</a:t>
            </a:r>
          </a:p>
          <a:p>
            <a:pPr marL="342900" indent="-342900" algn="just">
              <a:lnSpc>
                <a:spcPts val="2000"/>
              </a:lnSpc>
              <a:spcBef>
                <a:spcPts val="1200"/>
              </a:spcBef>
              <a:spcAft>
                <a:spcPts val="1200"/>
              </a:spcAft>
              <a:buFont typeface="Arial" panose="020B0604020202020204" pitchFamily="34" charset="0"/>
              <a:buChar char="•"/>
            </a:pPr>
            <a:r>
              <a:rPr lang="fr-FR" sz="2000" dirty="0" smtClean="0">
                <a:solidFill>
                  <a:srgbClr val="17375E"/>
                </a:solidFill>
                <a:latin typeface="Gill Sans" panose="020B0604020202020204"/>
              </a:rPr>
              <a:t>N’écartez </a:t>
            </a:r>
            <a:r>
              <a:rPr lang="fr-FR" sz="2000" dirty="0">
                <a:solidFill>
                  <a:srgbClr val="17375E"/>
                </a:solidFill>
                <a:latin typeface="Gill Sans" panose="020B0604020202020204"/>
              </a:rPr>
              <a:t>rien</a:t>
            </a:r>
            <a:r>
              <a:rPr lang="fr-FR" sz="2000" dirty="0" smtClean="0">
                <a:solidFill>
                  <a:srgbClr val="17375E"/>
                </a:solidFill>
                <a:latin typeface="Gill Sans" panose="020B0604020202020204"/>
              </a:rPr>
              <a:t>.</a:t>
            </a:r>
          </a:p>
          <a:p>
            <a:pPr marL="342900" indent="-342900" algn="just">
              <a:lnSpc>
                <a:spcPts val="2000"/>
              </a:lnSpc>
              <a:spcBef>
                <a:spcPts val="1200"/>
              </a:spcBef>
              <a:spcAft>
                <a:spcPts val="1200"/>
              </a:spcAft>
              <a:buFont typeface="Arial" panose="020B0604020202020204" pitchFamily="34" charset="0"/>
              <a:buChar char="•"/>
            </a:pPr>
            <a:r>
              <a:rPr lang="fr-FR" sz="2000" dirty="0" smtClean="0">
                <a:solidFill>
                  <a:srgbClr val="17375E"/>
                </a:solidFill>
                <a:latin typeface="Gill Sans" panose="020B0604020202020204"/>
              </a:rPr>
              <a:t>Développez </a:t>
            </a:r>
            <a:r>
              <a:rPr lang="fr-FR" sz="2000" dirty="0">
                <a:solidFill>
                  <a:srgbClr val="17375E"/>
                </a:solidFill>
                <a:latin typeface="Gill Sans" panose="020B0604020202020204"/>
              </a:rPr>
              <a:t>les idées des uns des autres</a:t>
            </a:r>
            <a:r>
              <a:rPr lang="fr-FR" sz="2000" dirty="0" smtClean="0">
                <a:solidFill>
                  <a:srgbClr val="17375E"/>
                </a:solidFill>
                <a:latin typeface="Gill Sans" panose="020B0604020202020204"/>
              </a:rPr>
              <a:t>.</a:t>
            </a:r>
          </a:p>
          <a:p>
            <a:pPr marL="342900" indent="-342900" algn="just">
              <a:lnSpc>
                <a:spcPts val="2000"/>
              </a:lnSpc>
              <a:spcBef>
                <a:spcPts val="1200"/>
              </a:spcBef>
              <a:spcAft>
                <a:spcPts val="1200"/>
              </a:spcAft>
              <a:buFont typeface="Arial" panose="020B0604020202020204" pitchFamily="34" charset="0"/>
              <a:buChar char="•"/>
            </a:pPr>
            <a:r>
              <a:rPr lang="fr-FR" sz="2000" dirty="0" smtClean="0">
                <a:solidFill>
                  <a:srgbClr val="17375E"/>
                </a:solidFill>
                <a:latin typeface="Gill Sans" panose="020B0604020202020204"/>
              </a:rPr>
              <a:t>Abandonnez </a:t>
            </a:r>
            <a:r>
              <a:rPr lang="fr-FR" sz="2000" dirty="0">
                <a:solidFill>
                  <a:srgbClr val="17375E"/>
                </a:solidFill>
                <a:latin typeface="Gill Sans" panose="020B0604020202020204"/>
              </a:rPr>
              <a:t>vos idées</a:t>
            </a:r>
            <a:r>
              <a:rPr lang="fr-FR" sz="2000" dirty="0" smtClean="0">
                <a:solidFill>
                  <a:srgbClr val="17375E"/>
                </a:solidFill>
                <a:latin typeface="Gill Sans" panose="020B0604020202020204"/>
              </a:rPr>
              <a:t>.</a:t>
            </a:r>
          </a:p>
          <a:p>
            <a:pPr marL="342900" indent="-342900" algn="just">
              <a:lnSpc>
                <a:spcPts val="2000"/>
              </a:lnSpc>
              <a:spcBef>
                <a:spcPts val="1200"/>
              </a:spcBef>
              <a:spcAft>
                <a:spcPts val="1200"/>
              </a:spcAft>
              <a:buFont typeface="Arial" panose="020B0604020202020204" pitchFamily="34" charset="0"/>
              <a:buChar char="•"/>
            </a:pPr>
            <a:r>
              <a:rPr lang="fr-FR" sz="2000" dirty="0" smtClean="0">
                <a:solidFill>
                  <a:srgbClr val="17375E"/>
                </a:solidFill>
                <a:latin typeface="Gill Sans" panose="020B0604020202020204"/>
              </a:rPr>
              <a:t>Commencez </a:t>
            </a:r>
            <a:r>
              <a:rPr lang="fr-FR" sz="2000" dirty="0">
                <a:solidFill>
                  <a:srgbClr val="17375E"/>
                </a:solidFill>
                <a:latin typeface="Gill Sans" panose="020B0604020202020204"/>
              </a:rPr>
              <a:t>par les choses faciles</a:t>
            </a:r>
            <a:r>
              <a:rPr lang="fr-FR" sz="2000" i="1" dirty="0">
                <a:solidFill>
                  <a:srgbClr val="17375E"/>
                </a:solidFill>
                <a:latin typeface="Gill Sans" panose="020B0604020202020204"/>
              </a:rPr>
              <a:t>.</a:t>
            </a:r>
          </a:p>
        </p:txBody>
      </p:sp>
      <p:sp>
        <p:nvSpPr>
          <p:cNvPr id="4" name="Titre 15"/>
          <p:cNvSpPr txBox="1">
            <a:spLocks/>
          </p:cNvSpPr>
          <p:nvPr/>
        </p:nvSpPr>
        <p:spPr bwMode="auto">
          <a:xfrm>
            <a:off x="304800" y="266513"/>
            <a:ext cx="8534400" cy="6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0" bIns="0"/>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lnSpc>
                <a:spcPts val="2000"/>
              </a:lnSpc>
              <a:spcBef>
                <a:spcPts val="1200"/>
              </a:spcBef>
              <a:spcAft>
                <a:spcPts val="1200"/>
              </a:spcAft>
            </a:pPr>
            <a:r>
              <a:rPr lang="fr-FR" altLang="en-US" b="1" smtClean="0">
                <a:solidFill>
                  <a:srgbClr val="C2113A"/>
                </a:solidFill>
                <a:latin typeface="Gill Sans" panose="020B0604020202020204"/>
              </a:rPr>
              <a:t>FEUILLE DE ROUTE DE LA RÉSOLUTION : QUICK RÉFÉRENCE</a:t>
            </a:r>
            <a:endParaRPr lang="fr-FR" altLang="en-US" b="1" dirty="0">
              <a:solidFill>
                <a:srgbClr val="C2113A"/>
              </a:solidFill>
              <a:latin typeface="Gill Sans" panose="020B0604020202020204"/>
            </a:endParaRPr>
          </a:p>
        </p:txBody>
      </p:sp>
      <p:pic>
        <p:nvPicPr>
          <p:cNvPr id="3" name="Imag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13500" y="3676650"/>
            <a:ext cx="2120900" cy="2120900"/>
          </a:xfrm>
          <a:prstGeom prst="rect">
            <a:avLst/>
          </a:prstGeom>
        </p:spPr>
      </p:pic>
      <p:sp>
        <p:nvSpPr>
          <p:cNvPr id="6" name="ZoneTexte 5"/>
          <p:cNvSpPr txBox="1"/>
          <p:nvPr/>
        </p:nvSpPr>
        <p:spPr>
          <a:xfrm>
            <a:off x="4000500" y="6286499"/>
            <a:ext cx="1270000" cy="279400"/>
          </a:xfrm>
          <a:prstGeom prst="rect">
            <a:avLst/>
          </a:prstGeom>
          <a:noFill/>
        </p:spPr>
        <p:txBody>
          <a:bodyPr vert="horz" rtlCol="0">
            <a:spAutoFit/>
          </a:bodyPr>
          <a:lstStyle/>
          <a:p>
            <a:pPr algn="ctr"/>
            <a:fld id="{0F8A4713-4BE0-4A17-B9D2-2E8FC1748102}" type="slidenum">
              <a:rPr lang="fr-FR" sz="1200" smtClean="0">
                <a:latin typeface="Gill Sans" panose="020B0604020202020204"/>
              </a:rPr>
              <a:pPr algn="ctr"/>
              <a:t>16</a:t>
            </a:fld>
            <a:r>
              <a:rPr lang="fr-FR" sz="1200" smtClean="0">
                <a:latin typeface="Gill Sans" panose="020B0604020202020204"/>
              </a:rPr>
              <a:t> / 18</a:t>
            </a:r>
            <a:endParaRPr lang="fr-FR" sz="1200">
              <a:latin typeface="Gill Sans" panose="020B0604020202020204"/>
            </a:endParaRPr>
          </a:p>
        </p:txBody>
      </p:sp>
    </p:spTree>
    <p:custDataLst>
      <p:tags r:id="rId2"/>
    </p:custDataLst>
    <p:extLst>
      <p:ext uri="{BB962C8B-B14F-4D97-AF65-F5344CB8AC3E}">
        <p14:creationId xmlns:p14="http://schemas.microsoft.com/office/powerpoint/2010/main" val="8968277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4225" y="958850"/>
            <a:ext cx="8534400" cy="3898503"/>
          </a:xfrm>
          <a:prstGeom prst="rect">
            <a:avLst/>
          </a:prstGeom>
          <a:solidFill>
            <a:srgbClr val="FFFFFF"/>
          </a:solidFill>
          <a:ln/>
        </p:spPr>
        <p:txBody>
          <a:bodyPr wrap="square" lIns="0" tIns="0" rIns="0" bIns="0" rtlCol="0">
            <a:spAutoFit/>
          </a:bodyPr>
          <a:lstStyle/>
          <a:p>
            <a:pPr algn="just">
              <a:lnSpc>
                <a:spcPts val="2000"/>
              </a:lnSpc>
              <a:spcBef>
                <a:spcPts val="1200"/>
              </a:spcBef>
              <a:spcAft>
                <a:spcPts val="1200"/>
              </a:spcAft>
            </a:pPr>
            <a:r>
              <a:rPr lang="fr-FR" sz="2000" b="1" i="1" dirty="0">
                <a:solidFill>
                  <a:srgbClr val="17375E"/>
                </a:solidFill>
                <a:latin typeface="Gill Sans" panose="020B0604020202020204"/>
              </a:rPr>
              <a:t>Étape 6 : Arrivez à un </a:t>
            </a:r>
            <a:r>
              <a:rPr lang="fr-FR" sz="2000" b="1" i="1" dirty="0" smtClean="0">
                <a:solidFill>
                  <a:srgbClr val="17375E"/>
                </a:solidFill>
                <a:latin typeface="Gill Sans" panose="020B0604020202020204"/>
              </a:rPr>
              <a:t>accord</a:t>
            </a:r>
            <a:endParaRPr lang="fr-FR" sz="2000" b="1" i="1" dirty="0">
              <a:solidFill>
                <a:srgbClr val="17375E"/>
              </a:solidFill>
              <a:latin typeface="Gill Sans" panose="020B0604020202020204"/>
            </a:endParaRPr>
          </a:p>
          <a:p>
            <a:pPr marL="342900" indent="-342900" algn="just">
              <a:lnSpc>
                <a:spcPts val="2000"/>
              </a:lnSpc>
              <a:spcBef>
                <a:spcPts val="1200"/>
              </a:spcBef>
              <a:spcAft>
                <a:spcPts val="1200"/>
              </a:spcAft>
              <a:buFont typeface="Arial" panose="020B0604020202020204" pitchFamily="34" charset="0"/>
              <a:buChar char="•"/>
            </a:pPr>
            <a:r>
              <a:rPr lang="fr-FR" sz="2000" dirty="0" smtClean="0">
                <a:solidFill>
                  <a:srgbClr val="17375E"/>
                </a:solidFill>
                <a:latin typeface="Gill Sans" panose="020B0604020202020204"/>
              </a:rPr>
              <a:t>Examinez </a:t>
            </a:r>
            <a:r>
              <a:rPr lang="fr-FR" sz="2000" dirty="0">
                <a:solidFill>
                  <a:srgbClr val="17375E"/>
                </a:solidFill>
                <a:latin typeface="Gill Sans" panose="020B0604020202020204"/>
              </a:rPr>
              <a:t>les propositions de satisfaction : répondent-elles à vos intérêts mutuels </a:t>
            </a:r>
            <a:r>
              <a:rPr lang="fr-FR" sz="2000" dirty="0" smtClean="0">
                <a:solidFill>
                  <a:srgbClr val="17375E"/>
                </a:solidFill>
                <a:latin typeface="Gill Sans" panose="020B0604020202020204"/>
              </a:rPr>
              <a:t>?</a:t>
            </a:r>
            <a:endParaRPr lang="fr-FR" sz="2000" dirty="0">
              <a:solidFill>
                <a:srgbClr val="17375E"/>
              </a:solidFill>
              <a:latin typeface="Gill Sans" panose="020B0604020202020204"/>
            </a:endParaRPr>
          </a:p>
          <a:p>
            <a:pPr marL="342900" indent="-342900" algn="just">
              <a:lnSpc>
                <a:spcPts val="2000"/>
              </a:lnSpc>
              <a:spcBef>
                <a:spcPts val="1200"/>
              </a:spcBef>
              <a:spcAft>
                <a:spcPts val="1200"/>
              </a:spcAft>
              <a:buFont typeface="Arial" panose="020B0604020202020204" pitchFamily="34" charset="0"/>
              <a:buChar char="•"/>
            </a:pPr>
            <a:r>
              <a:rPr lang="fr-FR" sz="2000" dirty="0" smtClean="0">
                <a:solidFill>
                  <a:srgbClr val="17375E"/>
                </a:solidFill>
                <a:latin typeface="Gill Sans" panose="020B0604020202020204"/>
              </a:rPr>
              <a:t>Notez </a:t>
            </a:r>
            <a:r>
              <a:rPr lang="fr-FR" sz="2000" dirty="0">
                <a:solidFill>
                  <a:srgbClr val="17375E"/>
                </a:solidFill>
                <a:latin typeface="Gill Sans" panose="020B0604020202020204"/>
              </a:rPr>
              <a:t>les détails</a:t>
            </a:r>
            <a:r>
              <a:rPr lang="fr-FR" sz="2000" dirty="0" smtClean="0">
                <a:solidFill>
                  <a:srgbClr val="17375E"/>
                </a:solidFill>
                <a:latin typeface="Gill Sans" panose="020B0604020202020204"/>
              </a:rPr>
              <a:t>.</a:t>
            </a:r>
            <a:endParaRPr lang="fr-FR" sz="2000" dirty="0">
              <a:solidFill>
                <a:srgbClr val="17375E"/>
              </a:solidFill>
              <a:latin typeface="Gill Sans" panose="020B0604020202020204"/>
            </a:endParaRPr>
          </a:p>
          <a:p>
            <a:pPr marL="342900" indent="-342900" algn="just">
              <a:lnSpc>
                <a:spcPts val="2000"/>
              </a:lnSpc>
              <a:spcBef>
                <a:spcPts val="1200"/>
              </a:spcBef>
              <a:spcAft>
                <a:spcPts val="1200"/>
              </a:spcAft>
              <a:buFont typeface="Arial" panose="020B0604020202020204" pitchFamily="34" charset="0"/>
              <a:buChar char="•"/>
            </a:pPr>
            <a:r>
              <a:rPr lang="fr-FR" sz="2000" dirty="0" smtClean="0">
                <a:solidFill>
                  <a:srgbClr val="17375E"/>
                </a:solidFill>
                <a:latin typeface="Gill Sans" panose="020B0604020202020204"/>
              </a:rPr>
              <a:t>Indiquez </a:t>
            </a:r>
            <a:r>
              <a:rPr lang="fr-FR" sz="2000" dirty="0">
                <a:solidFill>
                  <a:srgbClr val="17375E"/>
                </a:solidFill>
                <a:latin typeface="Gill Sans" panose="020B0604020202020204"/>
              </a:rPr>
              <a:t>le calendrier de réalisation </a:t>
            </a:r>
            <a:r>
              <a:rPr lang="fr-FR" sz="2000" dirty="0" smtClean="0">
                <a:solidFill>
                  <a:srgbClr val="17375E"/>
                </a:solidFill>
                <a:latin typeface="Gill Sans" panose="020B0604020202020204"/>
              </a:rPr>
              <a:t>des actions </a:t>
            </a:r>
            <a:r>
              <a:rPr lang="fr-FR" sz="2000" dirty="0">
                <a:solidFill>
                  <a:srgbClr val="17375E"/>
                </a:solidFill>
                <a:latin typeface="Gill Sans" panose="020B0604020202020204"/>
              </a:rPr>
              <a:t>ou livrables</a:t>
            </a:r>
            <a:r>
              <a:rPr lang="fr-FR" sz="2000" dirty="0" smtClean="0">
                <a:solidFill>
                  <a:srgbClr val="17375E"/>
                </a:solidFill>
                <a:latin typeface="Gill Sans" panose="020B0604020202020204"/>
              </a:rPr>
              <a:t>.</a:t>
            </a:r>
          </a:p>
          <a:p>
            <a:pPr marL="342900" indent="-342900" algn="just">
              <a:lnSpc>
                <a:spcPts val="2000"/>
              </a:lnSpc>
              <a:spcBef>
                <a:spcPts val="1200"/>
              </a:spcBef>
              <a:spcAft>
                <a:spcPts val="1200"/>
              </a:spcAft>
              <a:buFont typeface="Arial" panose="020B0604020202020204" pitchFamily="34" charset="0"/>
              <a:buChar char="•"/>
            </a:pPr>
            <a:r>
              <a:rPr lang="fr-FR" sz="2000" dirty="0" smtClean="0">
                <a:solidFill>
                  <a:srgbClr val="17375E"/>
                </a:solidFill>
                <a:latin typeface="Gill Sans" panose="020B0604020202020204"/>
              </a:rPr>
              <a:t>Lisez </a:t>
            </a:r>
            <a:r>
              <a:rPr lang="fr-FR" sz="2000" dirty="0">
                <a:solidFill>
                  <a:srgbClr val="17375E"/>
                </a:solidFill>
                <a:latin typeface="Gill Sans" panose="020B0604020202020204"/>
              </a:rPr>
              <a:t>l'accord de votre partenaire de conflit</a:t>
            </a:r>
            <a:r>
              <a:rPr lang="fr-FR" sz="2000" dirty="0" smtClean="0">
                <a:solidFill>
                  <a:srgbClr val="17375E"/>
                </a:solidFill>
                <a:latin typeface="Gill Sans" panose="020B0604020202020204"/>
              </a:rPr>
              <a:t>.</a:t>
            </a:r>
            <a:endParaRPr lang="fr-FR" sz="2000" dirty="0">
              <a:solidFill>
                <a:srgbClr val="17375E"/>
              </a:solidFill>
              <a:latin typeface="Gill Sans" panose="020B0604020202020204"/>
            </a:endParaRPr>
          </a:p>
          <a:p>
            <a:pPr marL="342900" indent="-342900" algn="just">
              <a:lnSpc>
                <a:spcPts val="2000"/>
              </a:lnSpc>
              <a:spcBef>
                <a:spcPts val="1200"/>
              </a:spcBef>
              <a:spcAft>
                <a:spcPts val="1200"/>
              </a:spcAft>
              <a:buFont typeface="Arial" panose="020B0604020202020204" pitchFamily="34" charset="0"/>
              <a:buChar char="•"/>
            </a:pPr>
            <a:r>
              <a:rPr lang="fr-FR" sz="2000" dirty="0" smtClean="0">
                <a:solidFill>
                  <a:srgbClr val="17375E"/>
                </a:solidFill>
                <a:latin typeface="Gill Sans" panose="020B0604020202020204"/>
              </a:rPr>
              <a:t>Suivi </a:t>
            </a:r>
            <a:r>
              <a:rPr lang="fr-FR" sz="2000" dirty="0">
                <a:solidFill>
                  <a:srgbClr val="17375E"/>
                </a:solidFill>
                <a:latin typeface="Gill Sans" panose="020B0604020202020204"/>
              </a:rPr>
              <a:t>par email</a:t>
            </a:r>
            <a:r>
              <a:rPr lang="fr-FR" sz="2000" dirty="0" smtClean="0">
                <a:solidFill>
                  <a:srgbClr val="17375E"/>
                </a:solidFill>
                <a:latin typeface="Gill Sans" panose="020B0604020202020204"/>
              </a:rPr>
              <a:t>.</a:t>
            </a:r>
            <a:endParaRPr lang="fr-FR" sz="2000" dirty="0">
              <a:solidFill>
                <a:srgbClr val="17375E"/>
              </a:solidFill>
              <a:latin typeface="Gill Sans" panose="020B0604020202020204"/>
            </a:endParaRPr>
          </a:p>
          <a:p>
            <a:pPr marL="342900" indent="-342900" algn="just">
              <a:lnSpc>
                <a:spcPts val="2000"/>
              </a:lnSpc>
              <a:spcBef>
                <a:spcPts val="1200"/>
              </a:spcBef>
              <a:spcAft>
                <a:spcPts val="1200"/>
              </a:spcAft>
              <a:buFont typeface="Arial" panose="020B0604020202020204" pitchFamily="34" charset="0"/>
              <a:buChar char="•"/>
            </a:pPr>
            <a:r>
              <a:rPr lang="fr-FR" sz="2000" dirty="0" smtClean="0">
                <a:solidFill>
                  <a:srgbClr val="17375E"/>
                </a:solidFill>
                <a:latin typeface="Gill Sans" panose="020B0604020202020204"/>
              </a:rPr>
              <a:t>Appréciez </a:t>
            </a:r>
            <a:r>
              <a:rPr lang="fr-FR" sz="2000" dirty="0">
                <a:solidFill>
                  <a:srgbClr val="17375E"/>
                </a:solidFill>
                <a:latin typeface="Gill Sans" panose="020B0604020202020204"/>
              </a:rPr>
              <a:t>et reconnaissez votre partenaire de conflit.</a:t>
            </a:r>
          </a:p>
        </p:txBody>
      </p:sp>
      <p:sp>
        <p:nvSpPr>
          <p:cNvPr id="3" name="Titre 15"/>
          <p:cNvSpPr txBox="1">
            <a:spLocks/>
          </p:cNvSpPr>
          <p:nvPr/>
        </p:nvSpPr>
        <p:spPr bwMode="auto">
          <a:xfrm>
            <a:off x="304800" y="266513"/>
            <a:ext cx="8534400" cy="6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0" bIns="0"/>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lnSpc>
                <a:spcPts val="2000"/>
              </a:lnSpc>
              <a:spcBef>
                <a:spcPts val="1200"/>
              </a:spcBef>
              <a:spcAft>
                <a:spcPts val="1200"/>
              </a:spcAft>
            </a:pPr>
            <a:r>
              <a:rPr lang="fr-FR" altLang="en-US" b="1" smtClean="0">
                <a:solidFill>
                  <a:srgbClr val="C2113A"/>
                </a:solidFill>
                <a:latin typeface="Gill Sans" panose="020B0604020202020204"/>
              </a:rPr>
              <a:t>FEUILLE DE ROUTE DE LA RÉSOLUTION : QUICK RÉFÉRENCE</a:t>
            </a:r>
            <a:endParaRPr lang="fr-FR" altLang="en-US" b="1" dirty="0">
              <a:solidFill>
                <a:srgbClr val="C2113A"/>
              </a:solidFill>
              <a:latin typeface="Gill Sans" panose="020B0604020202020204"/>
            </a:endParaRPr>
          </a:p>
        </p:txBody>
      </p:sp>
      <p:sp>
        <p:nvSpPr>
          <p:cNvPr id="4" name="ZoneTexte 3"/>
          <p:cNvSpPr txBox="1"/>
          <p:nvPr/>
        </p:nvSpPr>
        <p:spPr>
          <a:xfrm>
            <a:off x="4000500" y="6286499"/>
            <a:ext cx="1270000" cy="279400"/>
          </a:xfrm>
          <a:prstGeom prst="rect">
            <a:avLst/>
          </a:prstGeom>
          <a:noFill/>
        </p:spPr>
        <p:txBody>
          <a:bodyPr vert="horz" rtlCol="0">
            <a:spAutoFit/>
          </a:bodyPr>
          <a:lstStyle/>
          <a:p>
            <a:pPr algn="ctr"/>
            <a:fld id="{CD1D7219-3651-4929-8EC6-811A1F1855EB}" type="slidenum">
              <a:rPr lang="fr-FR" sz="1200" smtClean="0">
                <a:latin typeface="Gill Sans" panose="020B0604020202020204"/>
              </a:rPr>
              <a:pPr algn="ctr"/>
              <a:t>17</a:t>
            </a:fld>
            <a:r>
              <a:rPr lang="fr-FR" sz="1200" smtClean="0">
                <a:latin typeface="Gill Sans" panose="020B0604020202020204"/>
              </a:rPr>
              <a:t> / 18</a:t>
            </a:r>
            <a:endParaRPr lang="fr-FR" sz="1200">
              <a:latin typeface="Gill Sans" panose="020B0604020202020204"/>
            </a:endParaRPr>
          </a:p>
        </p:txBody>
      </p:sp>
    </p:spTree>
    <p:custDataLst>
      <p:tags r:id="rId1"/>
    </p:custDataLst>
    <p:extLst>
      <p:ext uri="{BB962C8B-B14F-4D97-AF65-F5344CB8AC3E}">
        <p14:creationId xmlns:p14="http://schemas.microsoft.com/office/powerpoint/2010/main" val="32593349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5"/>
          <p:cNvSpPr txBox="1">
            <a:spLocks/>
          </p:cNvSpPr>
          <p:nvPr/>
        </p:nvSpPr>
        <p:spPr bwMode="auto">
          <a:xfrm>
            <a:off x="304800" y="266513"/>
            <a:ext cx="8534400" cy="6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eaLnBrk="1" hangingPunct="1"/>
            <a:r>
              <a:rPr lang="fr-FR" altLang="en-US" b="1" dirty="0" smtClean="0">
                <a:solidFill>
                  <a:srgbClr val="C2113A"/>
                </a:solidFill>
              </a:rPr>
              <a:t>STRATÉGIES DE RECADRAGE</a:t>
            </a:r>
            <a:endParaRPr lang="fr-FR" altLang="en-US" b="1" dirty="0">
              <a:solidFill>
                <a:srgbClr val="C2113A"/>
              </a:solidFill>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0873" y="1345378"/>
            <a:ext cx="6262254" cy="4167245"/>
          </a:xfrm>
          <a:prstGeom prst="rect">
            <a:avLst/>
          </a:prstGeom>
        </p:spPr>
      </p:pic>
      <p:sp>
        <p:nvSpPr>
          <p:cNvPr id="3" name="ZoneTexte 2"/>
          <p:cNvSpPr txBox="1"/>
          <p:nvPr/>
        </p:nvSpPr>
        <p:spPr>
          <a:xfrm>
            <a:off x="4000500" y="6286499"/>
            <a:ext cx="1270000" cy="279400"/>
          </a:xfrm>
          <a:prstGeom prst="rect">
            <a:avLst/>
          </a:prstGeom>
          <a:noFill/>
        </p:spPr>
        <p:txBody>
          <a:bodyPr vert="horz" rtlCol="0">
            <a:spAutoFit/>
          </a:bodyPr>
          <a:lstStyle/>
          <a:p>
            <a:pPr algn="ctr"/>
            <a:fld id="{5F934C8C-B89F-4514-A8BA-223DEF088817}" type="slidenum">
              <a:rPr lang="fr-FR" sz="1200" smtClean="0">
                <a:latin typeface="Gill Sans" panose="020B0604020202020204"/>
              </a:rPr>
              <a:pPr algn="ctr"/>
              <a:t>18</a:t>
            </a:fld>
            <a:r>
              <a:rPr lang="fr-FR" sz="1200" smtClean="0">
                <a:latin typeface="Gill Sans" panose="020B0604020202020204"/>
              </a:rPr>
              <a:t> / 18</a:t>
            </a:r>
            <a:endParaRPr lang="fr-FR" sz="1200">
              <a:latin typeface="Gill Sans" panose="020B0604020202020204"/>
            </a:endParaRPr>
          </a:p>
        </p:txBody>
      </p:sp>
    </p:spTree>
    <p:custDataLst>
      <p:tags r:id="rId1"/>
    </p:custDataLst>
    <p:extLst>
      <p:ext uri="{BB962C8B-B14F-4D97-AF65-F5344CB8AC3E}">
        <p14:creationId xmlns:p14="http://schemas.microsoft.com/office/powerpoint/2010/main" val="436597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15"/>
          <p:cNvSpPr txBox="1">
            <a:spLocks/>
          </p:cNvSpPr>
          <p:nvPr/>
        </p:nvSpPr>
        <p:spPr bwMode="auto">
          <a:xfrm>
            <a:off x="304800" y="266513"/>
            <a:ext cx="8534400" cy="6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0" bIns="0"/>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lnSpc>
                <a:spcPts val="2000"/>
              </a:lnSpc>
              <a:spcBef>
                <a:spcPts val="1200"/>
              </a:spcBef>
              <a:spcAft>
                <a:spcPts val="1200"/>
              </a:spcAft>
            </a:pPr>
            <a:r>
              <a:rPr lang="fr-FR" altLang="en-US" b="1" dirty="0" smtClean="0">
                <a:solidFill>
                  <a:srgbClr val="C2113A"/>
                </a:solidFill>
                <a:latin typeface="Gill Sans" panose="020B0604020202020204"/>
              </a:rPr>
              <a:t>MIEUX GÉRER LES CONFLITS À L'ECRIT </a:t>
            </a:r>
            <a:endParaRPr lang="fr-FR" altLang="en-US" b="1" dirty="0">
              <a:solidFill>
                <a:srgbClr val="C2113A"/>
              </a:solidFill>
              <a:latin typeface="Gill Sans" panose="020B0604020202020204"/>
            </a:endParaRPr>
          </a:p>
        </p:txBody>
      </p:sp>
      <p:sp>
        <p:nvSpPr>
          <p:cNvPr id="4" name="Titre 15"/>
          <p:cNvSpPr txBox="1">
            <a:spLocks/>
          </p:cNvSpPr>
          <p:nvPr/>
        </p:nvSpPr>
        <p:spPr bwMode="auto">
          <a:xfrm>
            <a:off x="304225" y="958850"/>
            <a:ext cx="8534400"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0" bIns="0"/>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lnSpc>
                <a:spcPts val="2000"/>
              </a:lnSpc>
              <a:spcBef>
                <a:spcPts val="1200"/>
              </a:spcBef>
              <a:spcAft>
                <a:spcPts val="1200"/>
              </a:spcAft>
            </a:pPr>
            <a:r>
              <a:rPr lang="fr-FR" altLang="en-US" sz="2000" b="1" dirty="0">
                <a:solidFill>
                  <a:srgbClr val="17375E"/>
                </a:solidFill>
                <a:latin typeface="Gill Sans" panose="020B0604020202020204"/>
              </a:rPr>
              <a:t>Objectifs de la </a:t>
            </a:r>
            <a:r>
              <a:rPr lang="fr-FR" altLang="en-US" sz="2000" b="1" dirty="0" smtClean="0">
                <a:solidFill>
                  <a:srgbClr val="17375E"/>
                </a:solidFill>
                <a:latin typeface="Gill Sans" panose="020B0604020202020204"/>
              </a:rPr>
              <a:t>formation</a:t>
            </a:r>
          </a:p>
          <a:p>
            <a:pPr>
              <a:lnSpc>
                <a:spcPts val="2000"/>
              </a:lnSpc>
              <a:spcBef>
                <a:spcPts val="1200"/>
              </a:spcBef>
              <a:spcAft>
                <a:spcPts val="1200"/>
              </a:spcAft>
            </a:pPr>
            <a:r>
              <a:rPr lang="en-US" sz="2000" dirty="0">
                <a:solidFill>
                  <a:schemeClr val="accent1">
                    <a:lumMod val="50000"/>
                  </a:schemeClr>
                </a:solidFill>
                <a:latin typeface="Gill Sans" panose="020B0604020202020204"/>
                <a:ea typeface="Calibri" panose="020F0502020204030204" pitchFamily="34" charset="0"/>
              </a:rPr>
              <a:t>A la fin de </a:t>
            </a:r>
            <a:r>
              <a:rPr lang="en-US" sz="2000" dirty="0" err="1">
                <a:solidFill>
                  <a:schemeClr val="accent1">
                    <a:lumMod val="50000"/>
                  </a:schemeClr>
                </a:solidFill>
                <a:latin typeface="Gill Sans" panose="020B0604020202020204"/>
                <a:ea typeface="Calibri" panose="020F0502020204030204" pitchFamily="34" charset="0"/>
              </a:rPr>
              <a:t>cet</a:t>
            </a:r>
            <a:r>
              <a:rPr lang="en-US" sz="2000" dirty="0">
                <a:solidFill>
                  <a:schemeClr val="accent1">
                    <a:lumMod val="50000"/>
                  </a:schemeClr>
                </a:solidFill>
                <a:latin typeface="Gill Sans" panose="020B0604020202020204"/>
                <a:ea typeface="Calibri" panose="020F0502020204030204" pitchFamily="34" charset="0"/>
              </a:rPr>
              <a:t> atelier, les participants </a:t>
            </a:r>
            <a:r>
              <a:rPr lang="en-US" sz="2000" dirty="0" err="1">
                <a:solidFill>
                  <a:schemeClr val="accent1">
                    <a:lumMod val="50000"/>
                  </a:schemeClr>
                </a:solidFill>
                <a:latin typeface="Gill Sans" panose="020B0604020202020204"/>
                <a:ea typeface="Calibri" panose="020F0502020204030204" pitchFamily="34" charset="0"/>
              </a:rPr>
              <a:t>seront</a:t>
            </a:r>
            <a:r>
              <a:rPr lang="en-US" sz="2000" dirty="0">
                <a:solidFill>
                  <a:schemeClr val="accent1">
                    <a:lumMod val="50000"/>
                  </a:schemeClr>
                </a:solidFill>
                <a:latin typeface="Gill Sans" panose="020B0604020202020204"/>
                <a:ea typeface="Calibri" panose="020F0502020204030204" pitchFamily="34" charset="0"/>
              </a:rPr>
              <a:t> </a:t>
            </a:r>
            <a:r>
              <a:rPr lang="en-US" sz="2000" dirty="0" err="1">
                <a:solidFill>
                  <a:schemeClr val="accent1">
                    <a:lumMod val="50000"/>
                  </a:schemeClr>
                </a:solidFill>
                <a:latin typeface="Gill Sans" panose="020B0604020202020204"/>
                <a:ea typeface="Calibri" panose="020F0502020204030204" pitchFamily="34" charset="0"/>
              </a:rPr>
              <a:t>en</a:t>
            </a:r>
            <a:r>
              <a:rPr lang="en-US" sz="2000" dirty="0">
                <a:solidFill>
                  <a:schemeClr val="accent1">
                    <a:lumMod val="50000"/>
                  </a:schemeClr>
                </a:solidFill>
                <a:latin typeface="Gill Sans" panose="020B0604020202020204"/>
                <a:ea typeface="Calibri" panose="020F0502020204030204" pitchFamily="34" charset="0"/>
              </a:rPr>
              <a:t> </a:t>
            </a:r>
            <a:r>
              <a:rPr lang="en-US" sz="2000" dirty="0" err="1">
                <a:solidFill>
                  <a:schemeClr val="accent1">
                    <a:lumMod val="50000"/>
                  </a:schemeClr>
                </a:solidFill>
                <a:latin typeface="Gill Sans" panose="020B0604020202020204"/>
                <a:ea typeface="Calibri" panose="020F0502020204030204" pitchFamily="34" charset="0"/>
              </a:rPr>
              <a:t>mesure</a:t>
            </a:r>
            <a:r>
              <a:rPr lang="en-US" sz="2000" dirty="0">
                <a:solidFill>
                  <a:schemeClr val="accent1">
                    <a:lumMod val="50000"/>
                  </a:schemeClr>
                </a:solidFill>
                <a:latin typeface="Gill Sans" panose="020B0604020202020204"/>
                <a:ea typeface="Calibri" panose="020F0502020204030204" pitchFamily="34" charset="0"/>
              </a:rPr>
              <a:t> :</a:t>
            </a:r>
          </a:p>
          <a:p>
            <a:pPr marL="285750" lvl="0" indent="-285750">
              <a:lnSpc>
                <a:spcPts val="2000"/>
              </a:lnSpc>
              <a:spcBef>
                <a:spcPts val="1200"/>
              </a:spcBef>
              <a:spcAft>
                <a:spcPts val="1200"/>
              </a:spcAft>
              <a:buFont typeface="Arial" panose="020B0604020202020204" pitchFamily="34" charset="0"/>
              <a:buChar char="•"/>
            </a:pPr>
            <a:r>
              <a:rPr lang="fr-FR" sz="2000" dirty="0" smtClean="0">
                <a:solidFill>
                  <a:schemeClr val="accent1">
                    <a:lumMod val="50000"/>
                  </a:schemeClr>
                </a:solidFill>
                <a:latin typeface="Gill Sans" panose="020B0604020202020204"/>
              </a:rPr>
              <a:t>Améliorer </a:t>
            </a:r>
            <a:r>
              <a:rPr lang="fr-FR" sz="2000" dirty="0">
                <a:solidFill>
                  <a:schemeClr val="accent1">
                    <a:lumMod val="50000"/>
                  </a:schemeClr>
                </a:solidFill>
                <a:latin typeface="Gill Sans" panose="020B0604020202020204"/>
              </a:rPr>
              <a:t>les compétences en gestion des conflits, entre les membres de votre équipe, afin de résoudre les conflits.</a:t>
            </a:r>
          </a:p>
          <a:p>
            <a:pPr marL="285750" lvl="0" indent="-285750">
              <a:lnSpc>
                <a:spcPts val="2000"/>
              </a:lnSpc>
              <a:spcBef>
                <a:spcPts val="1200"/>
              </a:spcBef>
              <a:spcAft>
                <a:spcPts val="1200"/>
              </a:spcAft>
              <a:buFont typeface="Arial" panose="020B0604020202020204" pitchFamily="34" charset="0"/>
              <a:buChar char="•"/>
            </a:pPr>
            <a:r>
              <a:rPr lang="fr-FR" sz="2000" dirty="0">
                <a:solidFill>
                  <a:schemeClr val="accent1">
                    <a:lumMod val="50000"/>
                  </a:schemeClr>
                </a:solidFill>
                <a:latin typeface="Gill Sans" panose="020B0604020202020204"/>
              </a:rPr>
              <a:t>Décrire les comportements typiques qui sont utilisés quand le conflit n’est pas géré de manière constructive.</a:t>
            </a:r>
          </a:p>
          <a:p>
            <a:pPr marL="285750" lvl="0" indent="-285750">
              <a:lnSpc>
                <a:spcPts val="2000"/>
              </a:lnSpc>
              <a:spcBef>
                <a:spcPts val="1200"/>
              </a:spcBef>
              <a:spcAft>
                <a:spcPts val="1200"/>
              </a:spcAft>
              <a:buFont typeface="Arial" panose="020B0604020202020204" pitchFamily="34" charset="0"/>
              <a:buChar char="•"/>
            </a:pPr>
            <a:r>
              <a:rPr lang="fr-FR" sz="2000" dirty="0">
                <a:solidFill>
                  <a:schemeClr val="accent1">
                    <a:lumMod val="50000"/>
                  </a:schemeClr>
                </a:solidFill>
                <a:latin typeface="Gill Sans" panose="020B0604020202020204"/>
              </a:rPr>
              <a:t>Identifier les différentes approches qui peuvent être utilisées pour gérer les conflits.</a:t>
            </a:r>
            <a:endParaRPr lang="fr-FR" altLang="en-US" sz="2000" dirty="0">
              <a:solidFill>
                <a:schemeClr val="accent1">
                  <a:lumMod val="50000"/>
                </a:schemeClr>
              </a:solidFill>
              <a:latin typeface="Gill Sans" panose="020B0604020202020204"/>
            </a:endParaRPr>
          </a:p>
        </p:txBody>
      </p:sp>
      <p:sp>
        <p:nvSpPr>
          <p:cNvPr id="5" name="ZoneTexte 4"/>
          <p:cNvSpPr txBox="1"/>
          <p:nvPr/>
        </p:nvSpPr>
        <p:spPr>
          <a:xfrm>
            <a:off x="4000500" y="6286499"/>
            <a:ext cx="1270000" cy="279400"/>
          </a:xfrm>
          <a:prstGeom prst="rect">
            <a:avLst/>
          </a:prstGeom>
          <a:noFill/>
        </p:spPr>
        <p:txBody>
          <a:bodyPr vert="horz" rtlCol="0">
            <a:spAutoFit/>
          </a:bodyPr>
          <a:lstStyle/>
          <a:p>
            <a:pPr algn="ctr"/>
            <a:fld id="{CE2C142E-FF29-4C84-A67B-068B372721E5}" type="slidenum">
              <a:rPr lang="fr-FR" sz="1200" smtClean="0">
                <a:latin typeface="Gill Sans" panose="020B0604020202020204"/>
              </a:rPr>
              <a:pPr algn="ctr"/>
              <a:t>2</a:t>
            </a:fld>
            <a:r>
              <a:rPr lang="fr-FR" sz="1200" smtClean="0">
                <a:latin typeface="Gill Sans" panose="020B0604020202020204"/>
              </a:rPr>
              <a:t> / 18</a:t>
            </a:r>
            <a:endParaRPr lang="fr-FR" sz="1200">
              <a:latin typeface="Gill Sans" panose="020B0604020202020204"/>
            </a:endParaRPr>
          </a:p>
        </p:txBody>
      </p:sp>
    </p:spTree>
    <p:custDataLst>
      <p:tags r:id="rId1"/>
    </p:custDataLst>
    <p:extLst>
      <p:ext uri="{BB962C8B-B14F-4D97-AF65-F5344CB8AC3E}">
        <p14:creationId xmlns:p14="http://schemas.microsoft.com/office/powerpoint/2010/main" val="3619066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04225" y="958849"/>
            <a:ext cx="8534400" cy="2513509"/>
          </a:xfrm>
          <a:prstGeom prst="rect">
            <a:avLst/>
          </a:prstGeom>
          <a:solidFill>
            <a:srgbClr val="FFFFFF"/>
          </a:solidFill>
          <a:ln/>
        </p:spPr>
        <p:txBody>
          <a:bodyPr wrap="square" lIns="0" tIns="0" rIns="0" bIns="0" rtlCol="0">
            <a:spAutoFit/>
          </a:bodyPr>
          <a:lstStyle/>
          <a:p>
            <a:pPr algn="just">
              <a:lnSpc>
                <a:spcPts val="2000"/>
              </a:lnSpc>
              <a:spcBef>
                <a:spcPts val="1200"/>
              </a:spcBef>
              <a:spcAft>
                <a:spcPts val="1200"/>
              </a:spcAft>
            </a:pPr>
            <a:r>
              <a:rPr lang="en-US" sz="2000" dirty="0">
                <a:solidFill>
                  <a:srgbClr val="17375E"/>
                </a:solidFill>
                <a:latin typeface="Gill Sans" panose="020B0604020202020204"/>
                <a:ea typeface="Calibri" panose="020F0502020204030204" pitchFamily="34" charset="0"/>
              </a:rPr>
              <a:t>Un conflit se transforme en un problème si trois éléments </a:t>
            </a:r>
            <a:r>
              <a:rPr lang="en-US" sz="2000" dirty="0" err="1">
                <a:solidFill>
                  <a:srgbClr val="17375E"/>
                </a:solidFill>
                <a:latin typeface="Gill Sans" panose="020B0604020202020204"/>
                <a:ea typeface="Calibri" panose="020F0502020204030204" pitchFamily="34" charset="0"/>
              </a:rPr>
              <a:t>sont</a:t>
            </a:r>
            <a:r>
              <a:rPr lang="en-US" sz="2000" dirty="0">
                <a:solidFill>
                  <a:srgbClr val="17375E"/>
                </a:solidFill>
                <a:latin typeface="Gill Sans" panose="020B0604020202020204"/>
                <a:ea typeface="Calibri" panose="020F0502020204030204" pitchFamily="34" charset="0"/>
              </a:rPr>
              <a:t> </a:t>
            </a:r>
            <a:r>
              <a:rPr lang="en-US" sz="2000" dirty="0" err="1" smtClean="0">
                <a:solidFill>
                  <a:srgbClr val="17375E"/>
                </a:solidFill>
                <a:latin typeface="Gill Sans" panose="020B0604020202020204"/>
                <a:ea typeface="Calibri" panose="020F0502020204030204" pitchFamily="34" charset="0"/>
              </a:rPr>
              <a:t>réunis</a:t>
            </a:r>
            <a:r>
              <a:rPr lang="en-US" sz="2000" dirty="0" smtClean="0">
                <a:solidFill>
                  <a:srgbClr val="17375E"/>
                </a:solidFill>
                <a:latin typeface="Gill Sans" panose="020B0604020202020204"/>
                <a:ea typeface="Calibri" panose="020F0502020204030204" pitchFamily="34" charset="0"/>
              </a:rPr>
              <a:t> :</a:t>
            </a:r>
          </a:p>
          <a:p>
            <a:pPr marL="285750" indent="-285750" algn="just">
              <a:lnSpc>
                <a:spcPts val="2000"/>
              </a:lnSpc>
              <a:spcBef>
                <a:spcPts val="1200"/>
              </a:spcBef>
              <a:spcAft>
                <a:spcPts val="1200"/>
              </a:spcAft>
              <a:buFont typeface="Arial" panose="020B0604020202020204" pitchFamily="34" charset="0"/>
              <a:buChar char="•"/>
            </a:pPr>
            <a:r>
              <a:rPr lang="en-US" sz="2000" dirty="0" err="1" smtClean="0">
                <a:solidFill>
                  <a:srgbClr val="17375E"/>
                </a:solidFill>
                <a:latin typeface="Gill Sans" panose="020B0604020202020204"/>
                <a:ea typeface="Calibri" panose="020F0502020204030204" pitchFamily="34" charset="0"/>
              </a:rPr>
              <a:t>Dépossédé</a:t>
            </a:r>
            <a:r>
              <a:rPr lang="en-US" sz="2000" dirty="0" smtClean="0">
                <a:solidFill>
                  <a:srgbClr val="17375E"/>
                </a:solidFill>
                <a:latin typeface="Gill Sans" panose="020B0604020202020204"/>
                <a:ea typeface="Calibri" panose="020F0502020204030204" pitchFamily="34" charset="0"/>
              </a:rPr>
              <a:t> </a:t>
            </a:r>
            <a:r>
              <a:rPr lang="en-US" sz="2000" dirty="0">
                <a:solidFill>
                  <a:srgbClr val="17375E"/>
                </a:solidFill>
                <a:latin typeface="Gill Sans" panose="020B0604020202020204"/>
                <a:ea typeface="Calibri" panose="020F0502020204030204" pitchFamily="34" charset="0"/>
              </a:rPr>
              <a:t>et privé de quelque chose</a:t>
            </a:r>
          </a:p>
          <a:p>
            <a:pPr marL="285750" indent="-285750" algn="just">
              <a:lnSpc>
                <a:spcPts val="2000"/>
              </a:lnSpc>
              <a:spcBef>
                <a:spcPts val="1200"/>
              </a:spcBef>
              <a:spcAft>
                <a:spcPts val="1200"/>
              </a:spcAft>
              <a:buFont typeface="Arial" panose="020B0604020202020204" pitchFamily="34" charset="0"/>
              <a:buChar char="•"/>
            </a:pPr>
            <a:r>
              <a:rPr lang="en-US" sz="2000" dirty="0" err="1" smtClean="0">
                <a:solidFill>
                  <a:srgbClr val="17375E"/>
                </a:solidFill>
                <a:latin typeface="Gill Sans" panose="020B0604020202020204"/>
                <a:ea typeface="Calibri" panose="020F0502020204030204" pitchFamily="34" charset="0"/>
              </a:rPr>
              <a:t>Quelqu'un</a:t>
            </a:r>
            <a:r>
              <a:rPr lang="en-US" sz="2000" dirty="0" smtClean="0">
                <a:solidFill>
                  <a:srgbClr val="17375E"/>
                </a:solidFill>
                <a:latin typeface="Gill Sans" panose="020B0604020202020204"/>
                <a:ea typeface="Calibri" panose="020F0502020204030204" pitchFamily="34" charset="0"/>
              </a:rPr>
              <a:t> </a:t>
            </a:r>
            <a:r>
              <a:rPr lang="en-US" sz="2000" dirty="0">
                <a:solidFill>
                  <a:srgbClr val="17375E"/>
                </a:solidFill>
                <a:latin typeface="Gill Sans" panose="020B0604020202020204"/>
                <a:ea typeface="Calibri" panose="020F0502020204030204" pitchFamily="34" charset="0"/>
              </a:rPr>
              <a:t>est responsable de ce problème</a:t>
            </a:r>
          </a:p>
          <a:p>
            <a:pPr marL="285750" indent="-285750" algn="just">
              <a:lnSpc>
                <a:spcPts val="2000"/>
              </a:lnSpc>
              <a:spcBef>
                <a:spcPts val="1200"/>
              </a:spcBef>
              <a:spcAft>
                <a:spcPts val="1200"/>
              </a:spcAft>
              <a:buFont typeface="Arial" panose="020B0604020202020204" pitchFamily="34" charset="0"/>
              <a:buChar char="•"/>
            </a:pPr>
            <a:r>
              <a:rPr lang="en-US" sz="2000" dirty="0" err="1" smtClean="0">
                <a:solidFill>
                  <a:srgbClr val="17375E"/>
                </a:solidFill>
                <a:latin typeface="Gill Sans" panose="020B0604020202020204"/>
                <a:ea typeface="Calibri" panose="020F0502020204030204" pitchFamily="34" charset="0"/>
              </a:rPr>
              <a:t>Enfreindre</a:t>
            </a:r>
            <a:r>
              <a:rPr lang="en-US" sz="2000" dirty="0" smtClean="0">
                <a:solidFill>
                  <a:srgbClr val="17375E"/>
                </a:solidFill>
                <a:latin typeface="Gill Sans" panose="020B0604020202020204"/>
                <a:ea typeface="Calibri" panose="020F0502020204030204" pitchFamily="34" charset="0"/>
              </a:rPr>
              <a:t> </a:t>
            </a:r>
            <a:r>
              <a:rPr lang="en-US" sz="2000" dirty="0">
                <a:solidFill>
                  <a:srgbClr val="17375E"/>
                </a:solidFill>
                <a:latin typeface="Gill Sans" panose="020B0604020202020204"/>
                <a:ea typeface="Calibri" panose="020F0502020204030204" pitchFamily="34" charset="0"/>
              </a:rPr>
              <a:t>une règle.</a:t>
            </a:r>
          </a:p>
          <a:p>
            <a:pPr algn="just">
              <a:lnSpc>
                <a:spcPts val="2000"/>
              </a:lnSpc>
              <a:spcBef>
                <a:spcPts val="1200"/>
              </a:spcBef>
              <a:spcAft>
                <a:spcPts val="1200"/>
              </a:spcAft>
            </a:pPr>
            <a:r>
              <a:rPr lang="fr-FR" sz="2000" dirty="0">
                <a:solidFill>
                  <a:srgbClr val="17375E"/>
                </a:solidFill>
                <a:latin typeface="Gill Sans" panose="020B0604020202020204"/>
                <a:ea typeface="Calibri" panose="020F0502020204030204" pitchFamily="34" charset="0"/>
              </a:rPr>
              <a:t>Cycle : Désigner, Blâmer, et Revendiquer</a:t>
            </a:r>
            <a:endParaRPr lang="en-US" sz="2000" dirty="0" smtClean="0">
              <a:solidFill>
                <a:srgbClr val="17375E"/>
              </a:solidFill>
              <a:latin typeface="Gill Sans" panose="020B0604020202020204"/>
              <a:ea typeface="Calibri" panose="020F0502020204030204" pitchFamily="34" charset="0"/>
            </a:endParaRPr>
          </a:p>
        </p:txBody>
      </p:sp>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6216" y="4296698"/>
            <a:ext cx="2668183" cy="1500854"/>
          </a:xfrm>
          <a:prstGeom prst="rect">
            <a:avLst/>
          </a:prstGeom>
        </p:spPr>
      </p:pic>
      <p:sp>
        <p:nvSpPr>
          <p:cNvPr id="6" name="Titre 15"/>
          <p:cNvSpPr txBox="1">
            <a:spLocks/>
          </p:cNvSpPr>
          <p:nvPr/>
        </p:nvSpPr>
        <p:spPr bwMode="auto">
          <a:xfrm>
            <a:off x="304800" y="266513"/>
            <a:ext cx="8534400" cy="6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0" bIns="0"/>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lnSpc>
                <a:spcPts val="2000"/>
              </a:lnSpc>
              <a:spcBef>
                <a:spcPts val="1200"/>
              </a:spcBef>
              <a:spcAft>
                <a:spcPts val="1200"/>
              </a:spcAft>
            </a:pPr>
            <a:r>
              <a:rPr lang="fr-FR" altLang="en-US" b="1" smtClean="0">
                <a:solidFill>
                  <a:srgbClr val="C2113A"/>
                </a:solidFill>
                <a:latin typeface="Gill Sans" panose="020B0604020202020204"/>
              </a:rPr>
              <a:t>MIEUX GÉRER LES CONFLITS À L'ECRIT </a:t>
            </a:r>
            <a:endParaRPr lang="fr-FR" altLang="en-US" b="1" dirty="0">
              <a:solidFill>
                <a:srgbClr val="C2113A"/>
              </a:solidFill>
              <a:latin typeface="Gill Sans" panose="020B0604020202020204"/>
            </a:endParaRPr>
          </a:p>
        </p:txBody>
      </p:sp>
      <p:sp>
        <p:nvSpPr>
          <p:cNvPr id="7" name="ZoneTexte 6"/>
          <p:cNvSpPr txBox="1"/>
          <p:nvPr/>
        </p:nvSpPr>
        <p:spPr>
          <a:xfrm>
            <a:off x="4000500" y="6286499"/>
            <a:ext cx="1270000" cy="279400"/>
          </a:xfrm>
          <a:prstGeom prst="rect">
            <a:avLst/>
          </a:prstGeom>
          <a:noFill/>
        </p:spPr>
        <p:txBody>
          <a:bodyPr vert="horz" rtlCol="0">
            <a:spAutoFit/>
          </a:bodyPr>
          <a:lstStyle/>
          <a:p>
            <a:pPr algn="ctr"/>
            <a:fld id="{ED9DBEB0-3245-471D-8E0C-6261B978E597}" type="slidenum">
              <a:rPr lang="fr-FR" sz="1200" smtClean="0">
                <a:latin typeface="Gill Sans" panose="020B0604020202020204"/>
              </a:rPr>
              <a:pPr algn="ctr"/>
              <a:t>3</a:t>
            </a:fld>
            <a:r>
              <a:rPr lang="fr-FR" sz="1200" smtClean="0">
                <a:latin typeface="Gill Sans" panose="020B0604020202020204"/>
              </a:rPr>
              <a:t> / 18</a:t>
            </a:r>
            <a:endParaRPr lang="fr-FR" sz="1200">
              <a:latin typeface="Gill Sans" panose="020B0604020202020204"/>
            </a:endParaRPr>
          </a:p>
        </p:txBody>
      </p:sp>
    </p:spTree>
    <p:custDataLst>
      <p:tags r:id="rId1"/>
    </p:custDataLst>
    <p:extLst>
      <p:ext uri="{BB962C8B-B14F-4D97-AF65-F5344CB8AC3E}">
        <p14:creationId xmlns:p14="http://schemas.microsoft.com/office/powerpoint/2010/main" val="2639343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225" y="958849"/>
            <a:ext cx="8534400" cy="3539430"/>
          </a:xfrm>
          <a:prstGeom prst="rect">
            <a:avLst/>
          </a:prstGeom>
          <a:solidFill>
            <a:srgbClr val="FFFFFF"/>
          </a:solidFill>
          <a:ln/>
        </p:spPr>
        <p:txBody>
          <a:bodyPr wrap="square" lIns="0" tIns="0" rIns="0" bIns="0">
            <a:spAutoFit/>
          </a:bodyPr>
          <a:lstStyle/>
          <a:p>
            <a:pPr algn="just">
              <a:lnSpc>
                <a:spcPts val="2000"/>
              </a:lnSpc>
              <a:spcBef>
                <a:spcPts val="1200"/>
              </a:spcBef>
              <a:spcAft>
                <a:spcPts val="1200"/>
              </a:spcAft>
            </a:pPr>
            <a:r>
              <a:rPr lang="fr-FR" sz="2000" dirty="0">
                <a:solidFill>
                  <a:srgbClr val="17375E"/>
                </a:solidFill>
                <a:latin typeface="Gill Sans" panose="020B0604020202020204"/>
              </a:rPr>
              <a:t>Pensez à quelque chose qui vous a perturbé et contrarié mais </a:t>
            </a:r>
            <a:r>
              <a:rPr lang="fr-FR" sz="2000" dirty="0" smtClean="0">
                <a:solidFill>
                  <a:srgbClr val="17375E"/>
                </a:solidFill>
                <a:latin typeface="Gill Sans" panose="020B0604020202020204"/>
              </a:rPr>
              <a:t>que vous n’avez pas </a:t>
            </a:r>
            <a:r>
              <a:rPr lang="fr-FR" sz="2000" dirty="0">
                <a:solidFill>
                  <a:srgbClr val="17375E"/>
                </a:solidFill>
                <a:latin typeface="Gill Sans" panose="020B0604020202020204"/>
              </a:rPr>
              <a:t>encore exprimé</a:t>
            </a:r>
          </a:p>
          <a:p>
            <a:pPr marL="457200" indent="-457200" algn="just">
              <a:lnSpc>
                <a:spcPts val="2000"/>
              </a:lnSpc>
              <a:spcBef>
                <a:spcPts val="1200"/>
              </a:spcBef>
              <a:spcAft>
                <a:spcPts val="1200"/>
              </a:spcAft>
              <a:buFont typeface="+mj-lt"/>
              <a:buAutoNum type="arabicPeriod"/>
            </a:pPr>
            <a:r>
              <a:rPr lang="fr-FR" sz="2000" dirty="0" smtClean="0">
                <a:solidFill>
                  <a:srgbClr val="17375E"/>
                </a:solidFill>
                <a:latin typeface="Gill Sans" panose="020B0604020202020204"/>
              </a:rPr>
              <a:t>Lorsque </a:t>
            </a:r>
            <a:r>
              <a:rPr lang="fr-FR" sz="2000" dirty="0">
                <a:solidFill>
                  <a:srgbClr val="17375E"/>
                </a:solidFill>
                <a:latin typeface="Gill Sans" panose="020B0604020202020204"/>
              </a:rPr>
              <a:t>vous avez </a:t>
            </a:r>
            <a:r>
              <a:rPr lang="fr-FR" sz="2000" dirty="0" smtClean="0">
                <a:solidFill>
                  <a:srgbClr val="17375E"/>
                </a:solidFill>
                <a:latin typeface="Gill Sans" panose="020B0604020202020204"/>
              </a:rPr>
              <a:t>choisi un évènement, quel élément/problème </a:t>
            </a:r>
            <a:r>
              <a:rPr lang="fr-FR" sz="2000" dirty="0">
                <a:solidFill>
                  <a:srgbClr val="17375E"/>
                </a:solidFill>
                <a:latin typeface="Gill Sans" panose="020B0604020202020204"/>
              </a:rPr>
              <a:t>avez-vous </a:t>
            </a:r>
            <a:r>
              <a:rPr lang="fr-FR" sz="2000" b="1" dirty="0" smtClean="0">
                <a:solidFill>
                  <a:srgbClr val="17375E"/>
                </a:solidFill>
                <a:latin typeface="Gill Sans" panose="020B0604020202020204"/>
              </a:rPr>
              <a:t>DÉSIGNÉ </a:t>
            </a:r>
            <a:r>
              <a:rPr lang="fr-FR" sz="2000" dirty="0" smtClean="0">
                <a:solidFill>
                  <a:srgbClr val="17375E"/>
                </a:solidFill>
                <a:latin typeface="Gill Sans" panose="020B0604020202020204"/>
              </a:rPr>
              <a:t>?</a:t>
            </a:r>
            <a:endParaRPr lang="fr-FR" sz="2000" dirty="0">
              <a:solidFill>
                <a:srgbClr val="17375E"/>
              </a:solidFill>
              <a:latin typeface="Gill Sans" panose="020B0604020202020204"/>
            </a:endParaRPr>
          </a:p>
          <a:p>
            <a:pPr marL="457200" indent="-457200" algn="just">
              <a:lnSpc>
                <a:spcPts val="2000"/>
              </a:lnSpc>
              <a:spcBef>
                <a:spcPts val="1200"/>
              </a:spcBef>
              <a:spcAft>
                <a:spcPts val="1200"/>
              </a:spcAft>
              <a:buFont typeface="+mj-lt"/>
              <a:buAutoNum type="arabicPeriod"/>
            </a:pPr>
            <a:r>
              <a:rPr lang="fr-FR" sz="2000" dirty="0" smtClean="0">
                <a:solidFill>
                  <a:srgbClr val="17375E"/>
                </a:solidFill>
                <a:latin typeface="Gill Sans" panose="020B0604020202020204"/>
              </a:rPr>
              <a:t>Qui </a:t>
            </a:r>
            <a:r>
              <a:rPr lang="fr-FR" sz="2000" dirty="0">
                <a:solidFill>
                  <a:srgbClr val="17375E"/>
                </a:solidFill>
                <a:latin typeface="Gill Sans" panose="020B0604020202020204"/>
              </a:rPr>
              <a:t>avez-vous </a:t>
            </a:r>
            <a:r>
              <a:rPr lang="fr-FR" sz="2000" b="1" dirty="0" smtClean="0">
                <a:solidFill>
                  <a:srgbClr val="17375E"/>
                </a:solidFill>
                <a:latin typeface="Gill Sans" panose="020B0604020202020204"/>
              </a:rPr>
              <a:t>BLÂMÉ </a:t>
            </a:r>
            <a:r>
              <a:rPr lang="fr-FR" sz="2000" dirty="0" smtClean="0">
                <a:solidFill>
                  <a:srgbClr val="17375E"/>
                </a:solidFill>
                <a:latin typeface="Gill Sans" panose="020B0604020202020204"/>
              </a:rPr>
              <a:t>?</a:t>
            </a:r>
            <a:endParaRPr lang="fr-FR" sz="2000" dirty="0">
              <a:solidFill>
                <a:srgbClr val="17375E"/>
              </a:solidFill>
              <a:latin typeface="Gill Sans" panose="020B0604020202020204"/>
            </a:endParaRPr>
          </a:p>
          <a:p>
            <a:pPr marL="457200" indent="-457200" algn="just">
              <a:lnSpc>
                <a:spcPts val="2000"/>
              </a:lnSpc>
              <a:spcBef>
                <a:spcPts val="1200"/>
              </a:spcBef>
              <a:spcAft>
                <a:spcPts val="1200"/>
              </a:spcAft>
              <a:buFont typeface="+mj-lt"/>
              <a:buAutoNum type="arabicPeriod"/>
            </a:pPr>
            <a:r>
              <a:rPr lang="fr-FR" sz="2000" dirty="0" smtClean="0">
                <a:solidFill>
                  <a:srgbClr val="17375E"/>
                </a:solidFill>
                <a:latin typeface="Gill Sans" panose="020B0604020202020204"/>
              </a:rPr>
              <a:t>Que </a:t>
            </a:r>
            <a:r>
              <a:rPr lang="fr-FR" sz="2000" b="1" dirty="0" smtClean="0">
                <a:solidFill>
                  <a:srgbClr val="17375E"/>
                </a:solidFill>
                <a:latin typeface="Gill Sans" panose="020B0604020202020204"/>
              </a:rPr>
              <a:t>REVENDIQUEZ</a:t>
            </a:r>
            <a:r>
              <a:rPr lang="fr-FR" sz="2000" dirty="0" smtClean="0">
                <a:solidFill>
                  <a:srgbClr val="17375E"/>
                </a:solidFill>
                <a:latin typeface="Gill Sans" panose="020B0604020202020204"/>
              </a:rPr>
              <a:t>-vous ? (en </a:t>
            </a:r>
            <a:r>
              <a:rPr lang="fr-FR" sz="2000" dirty="0">
                <a:solidFill>
                  <a:srgbClr val="17375E"/>
                </a:solidFill>
                <a:latin typeface="Gill Sans" panose="020B0604020202020204"/>
              </a:rPr>
              <a:t>général, une demande visant à fixer quelque chose ou </a:t>
            </a:r>
            <a:r>
              <a:rPr lang="fr-FR" sz="2000" dirty="0" smtClean="0">
                <a:solidFill>
                  <a:srgbClr val="17375E"/>
                </a:solidFill>
                <a:latin typeface="Gill Sans" panose="020B0604020202020204"/>
              </a:rPr>
              <a:t>à rectifier </a:t>
            </a:r>
            <a:r>
              <a:rPr lang="fr-FR" sz="2000" dirty="0">
                <a:solidFill>
                  <a:srgbClr val="17375E"/>
                </a:solidFill>
                <a:latin typeface="Gill Sans" panose="020B0604020202020204"/>
              </a:rPr>
              <a:t>un problème.)</a:t>
            </a:r>
          </a:p>
          <a:p>
            <a:pPr algn="just">
              <a:lnSpc>
                <a:spcPts val="2000"/>
              </a:lnSpc>
              <a:spcBef>
                <a:spcPts val="1200"/>
              </a:spcBef>
              <a:spcAft>
                <a:spcPts val="1200"/>
              </a:spcAft>
            </a:pPr>
            <a:r>
              <a:rPr lang="fr-FR" sz="2000" dirty="0">
                <a:solidFill>
                  <a:srgbClr val="17375E"/>
                </a:solidFill>
                <a:latin typeface="Gill Sans" panose="020B0604020202020204"/>
              </a:rPr>
              <a:t>Ceci est le premier pas. Comprendre le processus du cycle </a:t>
            </a:r>
            <a:r>
              <a:rPr lang="fr-FR" sz="2000" dirty="0" smtClean="0">
                <a:solidFill>
                  <a:srgbClr val="17375E"/>
                </a:solidFill>
                <a:latin typeface="Gill Sans" panose="020B0604020202020204"/>
              </a:rPr>
              <a:t>« désigner</a:t>
            </a:r>
            <a:r>
              <a:rPr lang="fr-FR" sz="2000" dirty="0">
                <a:solidFill>
                  <a:srgbClr val="17375E"/>
                </a:solidFill>
                <a:latin typeface="Gill Sans" panose="020B0604020202020204"/>
              </a:rPr>
              <a:t>, blâmer et revendiquer au </a:t>
            </a:r>
            <a:r>
              <a:rPr lang="fr-FR" sz="2000" dirty="0" smtClean="0">
                <a:solidFill>
                  <a:srgbClr val="17375E"/>
                </a:solidFill>
                <a:latin typeface="Gill Sans" panose="020B0604020202020204"/>
              </a:rPr>
              <a:t>travail ».</a:t>
            </a:r>
            <a:endParaRPr lang="fr-FR" sz="2000" dirty="0">
              <a:solidFill>
                <a:srgbClr val="17375E"/>
              </a:solidFill>
              <a:latin typeface="Gill Sans" panose="020B0604020202020204"/>
            </a:endParaRPr>
          </a:p>
        </p:txBody>
      </p:sp>
      <p:sp>
        <p:nvSpPr>
          <p:cNvPr id="4" name="Titre 15"/>
          <p:cNvSpPr txBox="1">
            <a:spLocks/>
          </p:cNvSpPr>
          <p:nvPr/>
        </p:nvSpPr>
        <p:spPr bwMode="auto">
          <a:xfrm>
            <a:off x="304800" y="266513"/>
            <a:ext cx="8534400" cy="6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0" bIns="0"/>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lnSpc>
                <a:spcPts val="2000"/>
              </a:lnSpc>
              <a:spcBef>
                <a:spcPts val="1200"/>
              </a:spcBef>
              <a:spcAft>
                <a:spcPts val="1200"/>
              </a:spcAft>
            </a:pPr>
            <a:r>
              <a:rPr lang="fr-FR" altLang="en-US" b="1" smtClean="0">
                <a:solidFill>
                  <a:srgbClr val="C2113A"/>
                </a:solidFill>
                <a:latin typeface="Gill Sans" panose="020B0604020202020204"/>
              </a:rPr>
              <a:t>MIEUX GÉRER LES CONFLITS À L'ECRIT </a:t>
            </a:r>
            <a:endParaRPr lang="fr-FR" altLang="en-US" b="1" dirty="0">
              <a:solidFill>
                <a:srgbClr val="C2113A"/>
              </a:solidFill>
              <a:latin typeface="Gill Sans" panose="020B0604020202020204"/>
            </a:endParaRPr>
          </a:p>
        </p:txBody>
      </p:sp>
      <p:sp>
        <p:nvSpPr>
          <p:cNvPr id="5" name="ZoneTexte 4"/>
          <p:cNvSpPr txBox="1"/>
          <p:nvPr/>
        </p:nvSpPr>
        <p:spPr>
          <a:xfrm>
            <a:off x="4000500" y="6286499"/>
            <a:ext cx="1270000" cy="279400"/>
          </a:xfrm>
          <a:prstGeom prst="rect">
            <a:avLst/>
          </a:prstGeom>
          <a:noFill/>
        </p:spPr>
        <p:txBody>
          <a:bodyPr vert="horz" rtlCol="0">
            <a:spAutoFit/>
          </a:bodyPr>
          <a:lstStyle/>
          <a:p>
            <a:pPr algn="ctr"/>
            <a:fld id="{C7239FF6-7C32-403E-BB91-B6832FC56C77}" type="slidenum">
              <a:rPr lang="fr-FR" sz="1200" smtClean="0">
                <a:latin typeface="Gill Sans" panose="020B0604020202020204"/>
              </a:rPr>
              <a:pPr algn="ctr"/>
              <a:t>4</a:t>
            </a:fld>
            <a:r>
              <a:rPr lang="fr-FR" sz="1200" smtClean="0">
                <a:latin typeface="Gill Sans" panose="020B0604020202020204"/>
              </a:rPr>
              <a:t> / 18</a:t>
            </a:r>
            <a:endParaRPr lang="fr-FR" sz="1200">
              <a:latin typeface="Gill Sans" panose="020B0604020202020204"/>
            </a:endParaRPr>
          </a:p>
        </p:txBody>
      </p:sp>
    </p:spTree>
    <p:custDataLst>
      <p:tags r:id="rId1"/>
    </p:custDataLst>
    <p:extLst>
      <p:ext uri="{BB962C8B-B14F-4D97-AF65-F5344CB8AC3E}">
        <p14:creationId xmlns:p14="http://schemas.microsoft.com/office/powerpoint/2010/main" val="2468315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t 2" hidden="1"/>
          <p:cNvGraphicFramePr>
            <a:graphicFrameLocks noChangeAspect="1"/>
          </p:cNvGraphicFramePr>
          <p:nvPr>
            <p:custDataLst>
              <p:tags r:id="rId3"/>
            </p:custDataLst>
            <p:extLst>
              <p:ext uri="{D42A27DB-BD31-4B8C-83A1-F6EECF244321}">
                <p14:modId xmlns:p14="http://schemas.microsoft.com/office/powerpoint/2010/main" val="7109062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1" name="Diapositive think-cell" r:id="rId5" imgW="425" imgH="426" progId="TCLayout.ActiveDocument.1">
                  <p:embed/>
                </p:oleObj>
              </mc:Choice>
              <mc:Fallback>
                <p:oleObj name="Diapositive think-cell" r:id="rId5" imgW="425" imgH="42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p:cNvSpPr/>
          <p:nvPr/>
        </p:nvSpPr>
        <p:spPr>
          <a:xfrm>
            <a:off x="304225" y="958850"/>
            <a:ext cx="6833994" cy="5129609"/>
          </a:xfrm>
          <a:prstGeom prst="rect">
            <a:avLst/>
          </a:prstGeom>
          <a:solidFill>
            <a:srgbClr val="FFFFFF"/>
          </a:solidFill>
          <a:ln/>
        </p:spPr>
        <p:txBody>
          <a:bodyPr wrap="square" lIns="0" tIns="0" rIns="0" bIns="0">
            <a:spAutoFit/>
          </a:bodyPr>
          <a:lstStyle/>
          <a:p>
            <a:pPr algn="just">
              <a:lnSpc>
                <a:spcPts val="2000"/>
              </a:lnSpc>
              <a:spcBef>
                <a:spcPts val="1200"/>
              </a:spcBef>
              <a:spcAft>
                <a:spcPts val="1200"/>
              </a:spcAft>
            </a:pPr>
            <a:r>
              <a:rPr lang="fr-FR" sz="2000" dirty="0">
                <a:solidFill>
                  <a:srgbClr val="17375E"/>
                </a:solidFill>
                <a:latin typeface="Gill Sans" panose="020B0604020202020204"/>
              </a:rPr>
              <a:t>Styles de réponse aux </a:t>
            </a:r>
            <a:r>
              <a:rPr lang="fr-FR" sz="2000" dirty="0" smtClean="0">
                <a:solidFill>
                  <a:srgbClr val="17375E"/>
                </a:solidFill>
                <a:latin typeface="Gill Sans" panose="020B0604020202020204"/>
              </a:rPr>
              <a:t>conflits :</a:t>
            </a:r>
            <a:endParaRPr lang="fr-FR" sz="2000" dirty="0">
              <a:solidFill>
                <a:srgbClr val="17375E"/>
              </a:solidFill>
              <a:latin typeface="Gill Sans" panose="020B0604020202020204"/>
            </a:endParaRPr>
          </a:p>
          <a:p>
            <a:pPr marL="457200" indent="-457200" algn="just">
              <a:lnSpc>
                <a:spcPts val="2000"/>
              </a:lnSpc>
              <a:spcBef>
                <a:spcPts val="1200"/>
              </a:spcBef>
              <a:spcAft>
                <a:spcPts val="1200"/>
              </a:spcAft>
              <a:buFont typeface="+mj-lt"/>
              <a:buAutoNum type="arabicPeriod"/>
            </a:pPr>
            <a:r>
              <a:rPr lang="fr-FR" sz="2000" b="1" dirty="0" smtClean="0">
                <a:solidFill>
                  <a:srgbClr val="17375E"/>
                </a:solidFill>
                <a:latin typeface="Gill Sans" panose="020B0604020202020204"/>
              </a:rPr>
              <a:t>Suppression </a:t>
            </a:r>
            <a:r>
              <a:rPr lang="fr-FR" sz="2000" dirty="0">
                <a:solidFill>
                  <a:srgbClr val="17375E"/>
                </a:solidFill>
                <a:latin typeface="Gill Sans" panose="020B0604020202020204"/>
              </a:rPr>
              <a:t>: interdire ou restreindre la discussion d'une idée, une activité ou question.</a:t>
            </a:r>
          </a:p>
          <a:p>
            <a:pPr marL="457200" indent="-457200" algn="just">
              <a:lnSpc>
                <a:spcPts val="2000"/>
              </a:lnSpc>
              <a:spcBef>
                <a:spcPts val="1200"/>
              </a:spcBef>
              <a:spcAft>
                <a:spcPts val="1200"/>
              </a:spcAft>
              <a:buFont typeface="+mj-lt"/>
              <a:buAutoNum type="arabicPeriod"/>
            </a:pPr>
            <a:r>
              <a:rPr lang="fr-FR" sz="2000" b="1" dirty="0" smtClean="0">
                <a:solidFill>
                  <a:srgbClr val="17375E"/>
                </a:solidFill>
                <a:latin typeface="Gill Sans" panose="020B0604020202020204"/>
              </a:rPr>
              <a:t>Prévention</a:t>
            </a:r>
            <a:r>
              <a:rPr lang="fr-FR" sz="2000" dirty="0" smtClean="0">
                <a:solidFill>
                  <a:srgbClr val="17375E"/>
                </a:solidFill>
                <a:latin typeface="Gill Sans" panose="020B0604020202020204"/>
              </a:rPr>
              <a:t> </a:t>
            </a:r>
            <a:r>
              <a:rPr lang="fr-FR" sz="2000" dirty="0">
                <a:solidFill>
                  <a:srgbClr val="17375E"/>
                </a:solidFill>
                <a:latin typeface="Gill Sans" panose="020B0604020202020204"/>
              </a:rPr>
              <a:t>: refuser de parler à quelqu'un avec qui vous avez eu un différend.</a:t>
            </a:r>
          </a:p>
          <a:p>
            <a:pPr marL="457200" indent="-457200" algn="just">
              <a:lnSpc>
                <a:spcPts val="2000"/>
              </a:lnSpc>
              <a:spcBef>
                <a:spcPts val="1200"/>
              </a:spcBef>
              <a:spcAft>
                <a:spcPts val="1200"/>
              </a:spcAft>
              <a:buFont typeface="+mj-lt"/>
              <a:buAutoNum type="arabicPeriod"/>
            </a:pPr>
            <a:r>
              <a:rPr lang="fr-FR" sz="2000" b="1" dirty="0" smtClean="0">
                <a:solidFill>
                  <a:srgbClr val="17375E"/>
                </a:solidFill>
                <a:latin typeface="Gill Sans" panose="020B0604020202020204"/>
              </a:rPr>
              <a:t>Résolution </a:t>
            </a:r>
            <a:r>
              <a:rPr lang="fr-FR" sz="2000" dirty="0">
                <a:solidFill>
                  <a:srgbClr val="17375E"/>
                </a:solidFill>
                <a:latin typeface="Gill Sans" panose="020B0604020202020204"/>
              </a:rPr>
              <a:t>: trouver un accord qui fera l’affaire pour les deux parties.</a:t>
            </a:r>
          </a:p>
          <a:p>
            <a:pPr marL="457200" indent="-457200" algn="just">
              <a:lnSpc>
                <a:spcPts val="2000"/>
              </a:lnSpc>
              <a:spcBef>
                <a:spcPts val="1200"/>
              </a:spcBef>
              <a:spcAft>
                <a:spcPts val="1200"/>
              </a:spcAft>
              <a:buFont typeface="+mj-lt"/>
              <a:buAutoNum type="arabicPeriod"/>
            </a:pPr>
            <a:r>
              <a:rPr lang="fr-FR" sz="2000" b="1" dirty="0" smtClean="0">
                <a:solidFill>
                  <a:srgbClr val="17375E"/>
                </a:solidFill>
                <a:latin typeface="Gill Sans" panose="020B0604020202020204"/>
              </a:rPr>
              <a:t>Transformation</a:t>
            </a:r>
            <a:r>
              <a:rPr lang="fr-FR" sz="2000" dirty="0" smtClean="0">
                <a:solidFill>
                  <a:srgbClr val="17375E"/>
                </a:solidFill>
                <a:latin typeface="Gill Sans" panose="020B0604020202020204"/>
              </a:rPr>
              <a:t> </a:t>
            </a:r>
            <a:r>
              <a:rPr lang="fr-FR" sz="2000" dirty="0">
                <a:solidFill>
                  <a:srgbClr val="17375E"/>
                </a:solidFill>
                <a:latin typeface="Gill Sans" panose="020B0604020202020204"/>
              </a:rPr>
              <a:t>: utiliser le conflit pour explorer votre relation avec la personne avec qui vous avez eu le différend, d'une manière qui résout le conflit et transforme votre relation.</a:t>
            </a:r>
          </a:p>
          <a:p>
            <a:pPr marL="457200" indent="-457200" algn="just">
              <a:lnSpc>
                <a:spcPts val="2000"/>
              </a:lnSpc>
              <a:spcBef>
                <a:spcPts val="1200"/>
              </a:spcBef>
              <a:spcAft>
                <a:spcPts val="1200"/>
              </a:spcAft>
              <a:buFont typeface="+mj-lt"/>
              <a:buAutoNum type="arabicPeriod"/>
            </a:pPr>
            <a:r>
              <a:rPr lang="fr-FR" sz="2000" b="1" dirty="0" smtClean="0">
                <a:solidFill>
                  <a:srgbClr val="17375E"/>
                </a:solidFill>
                <a:latin typeface="Gill Sans" panose="020B0604020202020204"/>
              </a:rPr>
              <a:t>Transcendance</a:t>
            </a:r>
            <a:r>
              <a:rPr lang="fr-FR" sz="2000" dirty="0" smtClean="0">
                <a:solidFill>
                  <a:srgbClr val="17375E"/>
                </a:solidFill>
                <a:latin typeface="Gill Sans" panose="020B0604020202020204"/>
              </a:rPr>
              <a:t> </a:t>
            </a:r>
            <a:r>
              <a:rPr lang="fr-FR" sz="2000" dirty="0">
                <a:solidFill>
                  <a:srgbClr val="17375E"/>
                </a:solidFill>
                <a:latin typeface="Gill Sans" panose="020B0604020202020204"/>
              </a:rPr>
              <a:t>: Traverser et dépasser consciemment le conflit. En d'autres termes, vous n'êtes plus dominé par la nécessité de répéter le conflit.</a:t>
            </a:r>
          </a:p>
        </p:txBody>
      </p:sp>
      <p:pic>
        <p:nvPicPr>
          <p:cNvPr id="57346" name="Picture 2" descr="G:\ \z2-3\2\77.e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24174" y="3991896"/>
            <a:ext cx="1515025" cy="1805653"/>
          </a:xfrm>
          <a:prstGeom prst="rect">
            <a:avLst/>
          </a:prstGeom>
          <a:noFill/>
          <a:extLst>
            <a:ext uri="{909E8E84-426E-40DD-AFC4-6F175D3DCCD1}">
              <a14:hiddenFill xmlns:a14="http://schemas.microsoft.com/office/drawing/2010/main">
                <a:solidFill>
                  <a:srgbClr val="FFFFFF"/>
                </a:solidFill>
              </a14:hiddenFill>
            </a:ext>
          </a:extLst>
        </p:spPr>
      </p:pic>
      <p:sp>
        <p:nvSpPr>
          <p:cNvPr id="5" name="Titre 15"/>
          <p:cNvSpPr txBox="1">
            <a:spLocks/>
          </p:cNvSpPr>
          <p:nvPr/>
        </p:nvSpPr>
        <p:spPr bwMode="auto">
          <a:xfrm>
            <a:off x="304800" y="266513"/>
            <a:ext cx="8534400" cy="6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0" bIns="0"/>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lnSpc>
                <a:spcPts val="2000"/>
              </a:lnSpc>
              <a:spcBef>
                <a:spcPts val="1200"/>
              </a:spcBef>
              <a:spcAft>
                <a:spcPts val="1200"/>
              </a:spcAft>
            </a:pPr>
            <a:r>
              <a:rPr lang="fr-FR" altLang="en-US" b="1" dirty="0" smtClean="0">
                <a:solidFill>
                  <a:srgbClr val="C2113A"/>
                </a:solidFill>
                <a:latin typeface="Gill Sans" panose="020B0604020202020204"/>
              </a:rPr>
              <a:t>MIEUX GÉRER LES CONFLITS À L'ECRIT </a:t>
            </a:r>
            <a:endParaRPr lang="fr-FR" altLang="en-US" b="1" dirty="0">
              <a:solidFill>
                <a:srgbClr val="C2113A"/>
              </a:solidFill>
              <a:latin typeface="Gill Sans" panose="020B0604020202020204"/>
            </a:endParaRPr>
          </a:p>
        </p:txBody>
      </p:sp>
      <p:sp>
        <p:nvSpPr>
          <p:cNvPr id="4" name="ZoneTexte 3"/>
          <p:cNvSpPr txBox="1"/>
          <p:nvPr/>
        </p:nvSpPr>
        <p:spPr>
          <a:xfrm>
            <a:off x="4000500" y="6286499"/>
            <a:ext cx="1270000" cy="279400"/>
          </a:xfrm>
          <a:prstGeom prst="rect">
            <a:avLst/>
          </a:prstGeom>
          <a:noFill/>
        </p:spPr>
        <p:txBody>
          <a:bodyPr vert="horz" rtlCol="0">
            <a:spAutoFit/>
          </a:bodyPr>
          <a:lstStyle/>
          <a:p>
            <a:pPr algn="ctr"/>
            <a:fld id="{2A73A508-C714-4EC3-973B-8550AC0907A3}" type="slidenum">
              <a:rPr lang="fr-FR" sz="1200" smtClean="0">
                <a:latin typeface="Gill Sans" panose="020B0604020202020204"/>
              </a:rPr>
              <a:pPr algn="ctr"/>
              <a:t>5</a:t>
            </a:fld>
            <a:r>
              <a:rPr lang="fr-FR" sz="1200" smtClean="0">
                <a:latin typeface="Gill Sans" panose="020B0604020202020204"/>
              </a:rPr>
              <a:t> / 18</a:t>
            </a:r>
            <a:endParaRPr lang="fr-FR" sz="1200">
              <a:latin typeface="Gill Sans" panose="020B0604020202020204"/>
            </a:endParaRPr>
          </a:p>
        </p:txBody>
      </p:sp>
    </p:spTree>
    <p:custDataLst>
      <p:tags r:id="rId2"/>
    </p:custDataLst>
    <p:extLst>
      <p:ext uri="{BB962C8B-B14F-4D97-AF65-F5344CB8AC3E}">
        <p14:creationId xmlns:p14="http://schemas.microsoft.com/office/powerpoint/2010/main" val="2631496940"/>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7346"/>
                                        </p:tgtEl>
                                        <p:attrNameLst>
                                          <p:attrName/>
                                        </p:attrNameLst>
                                      </p:cBhvr>
                                      <p:to>
                                        <p:strVal val="visible"/>
                                      </p:to>
                                    </p:set>
                                    <p:anim calcmode="lin" valueType="num">
                                      <p:cBhvr additive="base">
                                        <p:cTn id="7" dur="500" fill="hold"/>
                                        <p:tgtEl>
                                          <p:spTgt spid="57346"/>
                                        </p:tgtEl>
                                        <p:attrNameLst>
                                          <p:attrName/>
                                        </p:attrNameLst>
                                      </p:cBhvr>
                                      <p:tavLst>
                                        <p:tav tm="0">
                                          <p:val>
                                            <p:strVal val="0-#ppt_w/2"/>
                                          </p:val>
                                        </p:tav>
                                        <p:tav tm="100000">
                                          <p:val>
                                            <p:strVal val="#ppt_x"/>
                                          </p:val>
                                        </p:tav>
                                      </p:tavLst>
                                    </p:anim>
                                    <p:anim calcmode="lin" valueType="num">
                                      <p:cBhvr additive="base">
                                        <p:cTn id="8" dur="500" fill="hold"/>
                                        <p:tgtEl>
                                          <p:spTgt spid="57346"/>
                                        </p:tgtEl>
                                        <p:attrNameLst>
                                          <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hidden="1"/>
          <p:cNvGraphicFramePr>
            <a:graphicFrameLocks noChangeAspect="1"/>
          </p:cNvGraphicFramePr>
          <p:nvPr>
            <p:custDataLst>
              <p:tags r:id="rId3"/>
            </p:custDataLst>
            <p:extLst>
              <p:ext uri="{D42A27DB-BD31-4B8C-83A1-F6EECF244321}">
                <p14:modId xmlns:p14="http://schemas.microsoft.com/office/powerpoint/2010/main" val="40354710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55" name="Diapositive think-cell" r:id="rId5" imgW="425" imgH="426" progId="TCLayout.ActiveDocument.1">
                  <p:embed/>
                </p:oleObj>
              </mc:Choice>
              <mc:Fallback>
                <p:oleObj name="Diapositive think-cell" r:id="rId5" imgW="425" imgH="42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p:cNvSpPr/>
          <p:nvPr/>
        </p:nvSpPr>
        <p:spPr>
          <a:xfrm>
            <a:off x="304225" y="958849"/>
            <a:ext cx="8534400" cy="3590727"/>
          </a:xfrm>
          <a:prstGeom prst="rect">
            <a:avLst/>
          </a:prstGeom>
          <a:solidFill>
            <a:srgbClr val="FFFFFF"/>
          </a:solidFill>
          <a:ln/>
        </p:spPr>
        <p:txBody>
          <a:bodyPr wrap="square" lIns="0" tIns="0" rIns="0" bIns="0">
            <a:spAutoFit/>
          </a:bodyPr>
          <a:lstStyle/>
          <a:p>
            <a:pPr algn="just">
              <a:lnSpc>
                <a:spcPts val="2000"/>
              </a:lnSpc>
              <a:spcBef>
                <a:spcPts val="1200"/>
              </a:spcBef>
              <a:spcAft>
                <a:spcPts val="1200"/>
              </a:spcAft>
            </a:pPr>
            <a:r>
              <a:rPr lang="en-US" sz="2000" b="1" dirty="0" smtClean="0">
                <a:solidFill>
                  <a:srgbClr val="17375E"/>
                </a:solidFill>
                <a:latin typeface="Gill Sans" panose="020B0604020202020204"/>
                <a:ea typeface="Calibri" panose="020F0502020204030204" pitchFamily="34" charset="0"/>
              </a:rPr>
              <a:t>Exercice sur les </a:t>
            </a:r>
            <a:r>
              <a:rPr lang="en-US" sz="2000" b="1" dirty="0" smtClean="0">
                <a:solidFill>
                  <a:srgbClr val="17375E"/>
                </a:solidFill>
                <a:effectLst/>
                <a:latin typeface="Gill Sans" panose="020B0604020202020204"/>
                <a:ea typeface="Calibri" panose="020F0502020204030204" pitchFamily="34" charset="0"/>
              </a:rPr>
              <a:t>Styles de reaction au conflit </a:t>
            </a:r>
          </a:p>
          <a:p>
            <a:pPr marL="457200" indent="-457200" algn="just">
              <a:lnSpc>
                <a:spcPts val="2000"/>
              </a:lnSpc>
              <a:spcBef>
                <a:spcPts val="1200"/>
              </a:spcBef>
              <a:spcAft>
                <a:spcPts val="1200"/>
              </a:spcAft>
              <a:buFont typeface="+mj-lt"/>
              <a:buAutoNum type="arabicPeriod"/>
            </a:pPr>
            <a:r>
              <a:rPr lang="fr-FR" sz="2000" dirty="0" smtClean="0">
                <a:solidFill>
                  <a:srgbClr val="17375E"/>
                </a:solidFill>
                <a:latin typeface="Gill Sans" panose="020B0604020202020204"/>
              </a:rPr>
              <a:t>Quel </a:t>
            </a:r>
            <a:r>
              <a:rPr lang="fr-FR" sz="2000" dirty="0">
                <a:solidFill>
                  <a:srgbClr val="17375E"/>
                </a:solidFill>
                <a:latin typeface="Gill Sans" panose="020B0604020202020204"/>
              </a:rPr>
              <a:t>est votre style de réponse par défaut ?</a:t>
            </a:r>
          </a:p>
          <a:p>
            <a:pPr marL="457200" indent="-457200" algn="just">
              <a:lnSpc>
                <a:spcPts val="2000"/>
              </a:lnSpc>
              <a:spcBef>
                <a:spcPts val="1200"/>
              </a:spcBef>
              <a:spcAft>
                <a:spcPts val="1200"/>
              </a:spcAft>
              <a:buFont typeface="+mj-lt"/>
              <a:buAutoNum type="arabicPeriod"/>
            </a:pPr>
            <a:r>
              <a:rPr lang="fr-FR" sz="2000" dirty="0" smtClean="0">
                <a:solidFill>
                  <a:srgbClr val="17375E"/>
                </a:solidFill>
                <a:latin typeface="Gill Sans" panose="020B0604020202020204"/>
              </a:rPr>
              <a:t>Comment </a:t>
            </a:r>
            <a:r>
              <a:rPr lang="fr-FR" sz="2000" dirty="0">
                <a:solidFill>
                  <a:srgbClr val="17375E"/>
                </a:solidFill>
                <a:latin typeface="Gill Sans" panose="020B0604020202020204"/>
              </a:rPr>
              <a:t>pensez-vous </a:t>
            </a:r>
            <a:r>
              <a:rPr lang="fr-FR" sz="2000" dirty="0" smtClean="0">
                <a:solidFill>
                  <a:srgbClr val="17375E"/>
                </a:solidFill>
                <a:latin typeface="Gill Sans" panose="020B0604020202020204"/>
              </a:rPr>
              <a:t>que ce style a aidé </a:t>
            </a:r>
            <a:r>
              <a:rPr lang="fr-FR" sz="2000" dirty="0">
                <a:solidFill>
                  <a:srgbClr val="17375E"/>
                </a:solidFill>
                <a:latin typeface="Gill Sans" panose="020B0604020202020204"/>
              </a:rPr>
              <a:t>ou nui au processus de résolution des conflits dans le passé ?</a:t>
            </a:r>
          </a:p>
          <a:p>
            <a:pPr marL="457200" indent="-457200" algn="just">
              <a:lnSpc>
                <a:spcPts val="2000"/>
              </a:lnSpc>
              <a:spcBef>
                <a:spcPts val="1200"/>
              </a:spcBef>
              <a:spcAft>
                <a:spcPts val="1200"/>
              </a:spcAft>
              <a:buFont typeface="+mj-lt"/>
              <a:buAutoNum type="arabicPeriod"/>
            </a:pPr>
            <a:r>
              <a:rPr lang="fr-FR" sz="2000" dirty="0" smtClean="0">
                <a:solidFill>
                  <a:srgbClr val="17375E"/>
                </a:solidFill>
                <a:latin typeface="Gill Sans" panose="020B0604020202020204"/>
              </a:rPr>
              <a:t>Quels </a:t>
            </a:r>
            <a:r>
              <a:rPr lang="fr-FR" sz="2000" dirty="0">
                <a:solidFill>
                  <a:srgbClr val="17375E"/>
                </a:solidFill>
                <a:latin typeface="Gill Sans" panose="020B0604020202020204"/>
              </a:rPr>
              <a:t>problèmes ou défis aimeriez-vous résoudre ?</a:t>
            </a:r>
          </a:p>
          <a:p>
            <a:pPr marL="457200" indent="-457200" algn="just">
              <a:lnSpc>
                <a:spcPts val="2000"/>
              </a:lnSpc>
              <a:spcBef>
                <a:spcPts val="1200"/>
              </a:spcBef>
              <a:spcAft>
                <a:spcPts val="1200"/>
              </a:spcAft>
              <a:buFont typeface="+mj-lt"/>
              <a:buAutoNum type="arabicPeriod"/>
            </a:pPr>
            <a:r>
              <a:rPr lang="fr-FR" sz="2000" dirty="0" smtClean="0">
                <a:solidFill>
                  <a:srgbClr val="17375E"/>
                </a:solidFill>
                <a:latin typeface="Gill Sans" panose="020B0604020202020204"/>
              </a:rPr>
              <a:t>Quel </a:t>
            </a:r>
            <a:r>
              <a:rPr lang="fr-FR" sz="2000" dirty="0">
                <a:solidFill>
                  <a:srgbClr val="17375E"/>
                </a:solidFill>
                <a:latin typeface="Gill Sans" panose="020B0604020202020204"/>
              </a:rPr>
              <a:t>style vous servira-t-il le plus pour résoudre ces problèmes ou défis </a:t>
            </a:r>
            <a:r>
              <a:rPr lang="fr-FR" sz="2000" dirty="0" smtClean="0">
                <a:solidFill>
                  <a:srgbClr val="17375E"/>
                </a:solidFill>
                <a:latin typeface="Gill Sans" panose="020B0604020202020204"/>
              </a:rPr>
              <a:t>?</a:t>
            </a:r>
          </a:p>
          <a:p>
            <a:pPr marL="457200" indent="-457200" algn="just">
              <a:lnSpc>
                <a:spcPts val="2000"/>
              </a:lnSpc>
              <a:spcBef>
                <a:spcPts val="1200"/>
              </a:spcBef>
              <a:spcAft>
                <a:spcPts val="1200"/>
              </a:spcAft>
              <a:buFont typeface="+mj-lt"/>
              <a:buAutoNum type="arabicPeriod"/>
            </a:pPr>
            <a:r>
              <a:rPr lang="fr-FR" sz="2000" dirty="0">
                <a:solidFill>
                  <a:srgbClr val="17375E"/>
                </a:solidFill>
                <a:latin typeface="Gill Sans" panose="020B0604020202020204"/>
              </a:rPr>
              <a:t>5. Qu’est-ce qui vous fait trébucher le plus souvent ?</a:t>
            </a:r>
            <a:endParaRPr lang="fr-FR" sz="2000" dirty="0">
              <a:solidFill>
                <a:srgbClr val="17375E"/>
              </a:solidFill>
              <a:latin typeface="Gill Sans" panose="020B0604020202020204"/>
            </a:endParaRPr>
          </a:p>
        </p:txBody>
      </p:sp>
      <p:pic>
        <p:nvPicPr>
          <p:cNvPr id="5" name="Image 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13500" y="4604544"/>
            <a:ext cx="2120900" cy="1193006"/>
          </a:xfrm>
          <a:prstGeom prst="rect">
            <a:avLst/>
          </a:prstGeom>
        </p:spPr>
      </p:pic>
      <p:sp>
        <p:nvSpPr>
          <p:cNvPr id="6" name="Titre 15"/>
          <p:cNvSpPr txBox="1">
            <a:spLocks/>
          </p:cNvSpPr>
          <p:nvPr/>
        </p:nvSpPr>
        <p:spPr bwMode="auto">
          <a:xfrm>
            <a:off x="304800" y="266513"/>
            <a:ext cx="8534400" cy="6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0" bIns="0"/>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lnSpc>
                <a:spcPts val="2000"/>
              </a:lnSpc>
              <a:spcBef>
                <a:spcPts val="1200"/>
              </a:spcBef>
              <a:spcAft>
                <a:spcPts val="1200"/>
              </a:spcAft>
            </a:pPr>
            <a:r>
              <a:rPr lang="fr-FR" altLang="en-US" b="1" dirty="0" smtClean="0">
                <a:solidFill>
                  <a:srgbClr val="C2113A"/>
                </a:solidFill>
                <a:latin typeface="Gill Sans" panose="020B0604020202020204"/>
              </a:rPr>
              <a:t>MIEUX GÉRER LES CONFLITS À L'ECRIT </a:t>
            </a:r>
            <a:endParaRPr lang="fr-FR" altLang="en-US" b="1" dirty="0">
              <a:solidFill>
                <a:srgbClr val="C2113A"/>
              </a:solidFill>
              <a:latin typeface="Gill Sans" panose="020B0604020202020204"/>
            </a:endParaRPr>
          </a:p>
        </p:txBody>
      </p:sp>
      <p:sp>
        <p:nvSpPr>
          <p:cNvPr id="7" name="ZoneTexte 6"/>
          <p:cNvSpPr txBox="1"/>
          <p:nvPr/>
        </p:nvSpPr>
        <p:spPr>
          <a:xfrm>
            <a:off x="4000500" y="6286499"/>
            <a:ext cx="1270000" cy="279400"/>
          </a:xfrm>
          <a:prstGeom prst="rect">
            <a:avLst/>
          </a:prstGeom>
          <a:noFill/>
        </p:spPr>
        <p:txBody>
          <a:bodyPr vert="horz" rtlCol="0">
            <a:spAutoFit/>
          </a:bodyPr>
          <a:lstStyle/>
          <a:p>
            <a:pPr algn="ctr"/>
            <a:fld id="{7DABB9C7-5B0F-4388-B6FE-0AF188A195BF}" type="slidenum">
              <a:rPr lang="fr-FR" sz="1200" smtClean="0">
                <a:latin typeface="Gill Sans" panose="020B0604020202020204"/>
              </a:rPr>
              <a:pPr algn="ctr"/>
              <a:t>6</a:t>
            </a:fld>
            <a:r>
              <a:rPr lang="fr-FR" sz="1200" smtClean="0">
                <a:latin typeface="Gill Sans" panose="020B0604020202020204"/>
              </a:rPr>
              <a:t> / 18</a:t>
            </a:r>
            <a:endParaRPr lang="fr-FR" sz="1200">
              <a:latin typeface="Gill Sans" panose="020B0604020202020204"/>
            </a:endParaRPr>
          </a:p>
        </p:txBody>
      </p:sp>
    </p:spTree>
    <p:custDataLst>
      <p:tags r:id="rId2"/>
    </p:custDataLst>
    <p:extLst>
      <p:ext uri="{BB962C8B-B14F-4D97-AF65-F5344CB8AC3E}">
        <p14:creationId xmlns:p14="http://schemas.microsoft.com/office/powerpoint/2010/main" val="26948625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hidden="1"/>
          <p:cNvGraphicFramePr>
            <a:graphicFrameLocks noChangeAspect="1"/>
          </p:cNvGraphicFramePr>
          <p:nvPr>
            <p:custDataLst>
              <p:tags r:id="rId3"/>
            </p:custDataLst>
            <p:extLst>
              <p:ext uri="{D42A27DB-BD31-4B8C-83A1-F6EECF244321}">
                <p14:modId xmlns:p14="http://schemas.microsoft.com/office/powerpoint/2010/main" val="36773951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9" name="Diapositive think-cell" r:id="rId5" imgW="425" imgH="426" progId="TCLayout.ActiveDocument.1">
                  <p:embed/>
                </p:oleObj>
              </mc:Choice>
              <mc:Fallback>
                <p:oleObj name="Diapositive think-cell" r:id="rId5" imgW="425" imgH="426"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Titre 15"/>
          <p:cNvSpPr txBox="1">
            <a:spLocks/>
          </p:cNvSpPr>
          <p:nvPr/>
        </p:nvSpPr>
        <p:spPr bwMode="auto">
          <a:xfrm>
            <a:off x="304800" y="266513"/>
            <a:ext cx="8534400" cy="6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0" bIns="0"/>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lnSpc>
                <a:spcPts val="2000"/>
              </a:lnSpc>
              <a:spcBef>
                <a:spcPts val="1200"/>
              </a:spcBef>
              <a:spcAft>
                <a:spcPts val="1200"/>
              </a:spcAft>
            </a:pPr>
            <a:r>
              <a:rPr lang="fr-FR" altLang="en-US" b="1" dirty="0" smtClean="0">
                <a:solidFill>
                  <a:srgbClr val="C2113A"/>
                </a:solidFill>
                <a:latin typeface="Gill Sans" panose="020B0604020202020204"/>
              </a:rPr>
              <a:t>MIEUX GÉRER LES CONFLITS À L'ECRIT </a:t>
            </a:r>
            <a:endParaRPr lang="fr-FR" altLang="en-US" b="1" dirty="0">
              <a:solidFill>
                <a:srgbClr val="C2113A"/>
              </a:solidFill>
              <a:latin typeface="Gill Sans" panose="020B0604020202020204"/>
            </a:endParaRPr>
          </a:p>
        </p:txBody>
      </p:sp>
      <p:sp>
        <p:nvSpPr>
          <p:cNvPr id="5" name="Espace réservé du contenu 2"/>
          <p:cNvSpPr txBox="1">
            <a:spLocks/>
          </p:cNvSpPr>
          <p:nvPr/>
        </p:nvSpPr>
        <p:spPr>
          <a:xfrm>
            <a:off x="304800" y="958850"/>
            <a:ext cx="6833419" cy="4673600"/>
          </a:xfrm>
          <a:prstGeom prst="rect">
            <a:avLst/>
          </a:prstGeom>
          <a:solidFill>
            <a:srgbClr val="FFFFFF"/>
          </a:solidFill>
          <a:ln/>
        </p:spPr>
        <p:txBody>
          <a:bodyPr vert="horz" lIns="0" tIns="0" rIns="0" bIns="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just" fontAlgn="auto">
              <a:lnSpc>
                <a:spcPts val="1900"/>
              </a:lnSpc>
              <a:spcBef>
                <a:spcPts val="600"/>
              </a:spcBef>
              <a:spcAft>
                <a:spcPts val="600"/>
              </a:spcAft>
              <a:buNone/>
              <a:defRPr/>
            </a:pPr>
            <a:r>
              <a:rPr lang="fr-FR" sz="1600" b="1" dirty="0" smtClean="0">
                <a:solidFill>
                  <a:srgbClr val="17375E"/>
                </a:solidFill>
                <a:latin typeface="Gill Sans" panose="020B0604020202020204"/>
                <a:ea typeface="Calibri" panose="020F0502020204030204" pitchFamily="34" charset="0"/>
              </a:rPr>
              <a:t>Tactiques Contentieuses :</a:t>
            </a:r>
            <a:endParaRPr lang="fr-FR" sz="1600" b="1" dirty="0">
              <a:solidFill>
                <a:srgbClr val="17375E"/>
              </a:solidFill>
              <a:latin typeface="Gill Sans" panose="020B0604020202020204"/>
              <a:ea typeface="Calibri" panose="020F0502020204030204" pitchFamily="34" charset="0"/>
            </a:endParaRPr>
          </a:p>
          <a:p>
            <a:pPr marL="342900" indent="-342900" algn="just">
              <a:lnSpc>
                <a:spcPts val="1900"/>
              </a:lnSpc>
              <a:spcBef>
                <a:spcPts val="600"/>
              </a:spcBef>
              <a:spcAft>
                <a:spcPts val="600"/>
              </a:spcAft>
              <a:buFont typeface="+mj-lt"/>
              <a:buAutoNum type="arabicPeriod"/>
            </a:pPr>
            <a:r>
              <a:rPr lang="fr-FR" sz="1600" b="1" dirty="0" smtClean="0">
                <a:solidFill>
                  <a:srgbClr val="17375E"/>
                </a:solidFill>
                <a:latin typeface="Gill Sans" panose="020B0604020202020204"/>
              </a:rPr>
              <a:t>Flatterie </a:t>
            </a:r>
            <a:r>
              <a:rPr lang="fr-FR" sz="1600" dirty="0">
                <a:solidFill>
                  <a:srgbClr val="17375E"/>
                </a:solidFill>
                <a:latin typeface="Gill Sans" panose="020B0604020202020204"/>
              </a:rPr>
              <a:t>: obtenir ce que nous voulons par le charme ou la flatterie.</a:t>
            </a:r>
          </a:p>
          <a:p>
            <a:pPr marL="342900" indent="-342900" algn="just">
              <a:lnSpc>
                <a:spcPts val="1900"/>
              </a:lnSpc>
              <a:spcBef>
                <a:spcPts val="600"/>
              </a:spcBef>
              <a:spcAft>
                <a:spcPts val="600"/>
              </a:spcAft>
              <a:buFont typeface="+mj-lt"/>
              <a:buAutoNum type="arabicPeriod"/>
            </a:pPr>
            <a:r>
              <a:rPr lang="fr-FR" sz="1600" b="1" dirty="0" smtClean="0">
                <a:solidFill>
                  <a:srgbClr val="17375E"/>
                </a:solidFill>
                <a:latin typeface="Gill Sans" panose="020B0604020202020204"/>
              </a:rPr>
              <a:t>Les </a:t>
            </a:r>
            <a:r>
              <a:rPr lang="fr-FR" sz="1600" b="1" dirty="0">
                <a:solidFill>
                  <a:srgbClr val="17375E"/>
                </a:solidFill>
                <a:latin typeface="Gill Sans" panose="020B0604020202020204"/>
              </a:rPr>
              <a:t>promesses </a:t>
            </a:r>
            <a:r>
              <a:rPr lang="fr-FR" sz="1600" dirty="0">
                <a:solidFill>
                  <a:srgbClr val="17375E"/>
                </a:solidFill>
                <a:latin typeface="Gill Sans" panose="020B0604020202020204"/>
              </a:rPr>
              <a:t>: obtenir ce que nous voulons maintenant en promettant que nous ferons quelque chose plus tard. « Je vais vous livrer la marchandise sur une base accélérée, mais seulement si vous me payer ma charge normale </a:t>
            </a:r>
            <a:r>
              <a:rPr lang="fr-FR" sz="1600" dirty="0" smtClean="0">
                <a:solidFill>
                  <a:srgbClr val="17375E"/>
                </a:solidFill>
                <a:latin typeface="Gill Sans" panose="020B0604020202020204"/>
              </a:rPr>
              <a:t>en avance et </a:t>
            </a:r>
            <a:r>
              <a:rPr lang="fr-FR" sz="1600" dirty="0">
                <a:solidFill>
                  <a:srgbClr val="17375E"/>
                </a:solidFill>
                <a:latin typeface="Gill Sans" panose="020B0604020202020204"/>
              </a:rPr>
              <a:t>un bonus </a:t>
            </a:r>
            <a:r>
              <a:rPr lang="fr-FR" sz="1600" dirty="0" smtClean="0">
                <a:solidFill>
                  <a:srgbClr val="17375E"/>
                </a:solidFill>
                <a:latin typeface="Gill Sans" panose="020B0604020202020204"/>
              </a:rPr>
              <a:t>au </a:t>
            </a:r>
            <a:r>
              <a:rPr lang="fr-FR" sz="1600" dirty="0">
                <a:solidFill>
                  <a:srgbClr val="17375E"/>
                </a:solidFill>
                <a:latin typeface="Gill Sans" panose="020B0604020202020204"/>
              </a:rPr>
              <a:t>moment de la livraison. »</a:t>
            </a:r>
          </a:p>
          <a:p>
            <a:pPr marL="342900" indent="-342900" algn="just">
              <a:lnSpc>
                <a:spcPts val="1900"/>
              </a:lnSpc>
              <a:spcBef>
                <a:spcPts val="600"/>
              </a:spcBef>
              <a:spcAft>
                <a:spcPts val="600"/>
              </a:spcAft>
              <a:buFont typeface="+mj-lt"/>
              <a:buAutoNum type="arabicPeriod"/>
            </a:pPr>
            <a:r>
              <a:rPr lang="fr-FR" sz="1600" b="1" dirty="0" smtClean="0">
                <a:solidFill>
                  <a:srgbClr val="17375E"/>
                </a:solidFill>
                <a:latin typeface="Gill Sans" panose="020B0604020202020204"/>
              </a:rPr>
              <a:t>L'argumentation </a:t>
            </a:r>
            <a:r>
              <a:rPr lang="fr-FR" sz="1600" b="1" dirty="0">
                <a:solidFill>
                  <a:srgbClr val="17375E"/>
                </a:solidFill>
                <a:latin typeface="Gill Sans" panose="020B0604020202020204"/>
              </a:rPr>
              <a:t>persuasive : </a:t>
            </a:r>
            <a:r>
              <a:rPr lang="fr-FR" sz="1600" dirty="0">
                <a:solidFill>
                  <a:srgbClr val="17375E"/>
                </a:solidFill>
                <a:latin typeface="Gill Sans" panose="020B0604020202020204"/>
              </a:rPr>
              <a:t>l'utilisation de la logique et de la raison pour changer le comportement ou la position de quelqu'un, </a:t>
            </a:r>
            <a:r>
              <a:rPr lang="fr-FR" sz="1600" dirty="0" smtClean="0">
                <a:solidFill>
                  <a:srgbClr val="17375E"/>
                </a:solidFill>
                <a:latin typeface="Gill Sans" panose="020B0604020202020204"/>
              </a:rPr>
              <a:t>prouver </a:t>
            </a:r>
            <a:r>
              <a:rPr lang="fr-FR" sz="1600" dirty="0">
                <a:solidFill>
                  <a:srgbClr val="17375E"/>
                </a:solidFill>
                <a:latin typeface="Gill Sans" panose="020B0604020202020204"/>
              </a:rPr>
              <a:t>que vous avez raison et </a:t>
            </a:r>
            <a:r>
              <a:rPr lang="fr-FR" sz="1600" dirty="0" smtClean="0">
                <a:solidFill>
                  <a:srgbClr val="17375E"/>
                </a:solidFill>
                <a:latin typeface="Gill Sans" panose="020B0604020202020204"/>
              </a:rPr>
              <a:t>qu’ils sont dans l’erreur, </a:t>
            </a:r>
            <a:r>
              <a:rPr lang="fr-FR" sz="1600" dirty="0">
                <a:solidFill>
                  <a:srgbClr val="17375E"/>
                </a:solidFill>
                <a:latin typeface="Gill Sans" panose="020B0604020202020204"/>
              </a:rPr>
              <a:t>ou </a:t>
            </a:r>
            <a:r>
              <a:rPr lang="fr-FR" sz="1600" dirty="0" smtClean="0">
                <a:solidFill>
                  <a:srgbClr val="17375E"/>
                </a:solidFill>
                <a:latin typeface="Gill Sans" panose="020B0604020202020204"/>
              </a:rPr>
              <a:t>réduire </a:t>
            </a:r>
            <a:r>
              <a:rPr lang="fr-FR" sz="1600" dirty="0">
                <a:solidFill>
                  <a:srgbClr val="17375E"/>
                </a:solidFill>
                <a:latin typeface="Gill Sans" panose="020B0604020202020204"/>
              </a:rPr>
              <a:t>leurs attentes.</a:t>
            </a:r>
          </a:p>
          <a:p>
            <a:pPr marL="342900" indent="-342900" algn="just">
              <a:lnSpc>
                <a:spcPts val="1900"/>
              </a:lnSpc>
              <a:spcBef>
                <a:spcPts val="600"/>
              </a:spcBef>
              <a:spcAft>
                <a:spcPts val="600"/>
              </a:spcAft>
              <a:buFont typeface="+mj-lt"/>
              <a:buAutoNum type="arabicPeriod"/>
            </a:pPr>
            <a:r>
              <a:rPr lang="fr-FR" sz="1600" b="1" dirty="0" smtClean="0">
                <a:solidFill>
                  <a:srgbClr val="17375E"/>
                </a:solidFill>
                <a:latin typeface="Gill Sans" panose="020B0604020202020204"/>
              </a:rPr>
              <a:t>Humiliation </a:t>
            </a:r>
            <a:r>
              <a:rPr lang="fr-FR" sz="1600" dirty="0">
                <a:solidFill>
                  <a:srgbClr val="17375E"/>
                </a:solidFill>
                <a:latin typeface="Gill Sans" panose="020B0604020202020204"/>
              </a:rPr>
              <a:t>: expressions de consternation, de choc ou </a:t>
            </a:r>
            <a:r>
              <a:rPr lang="fr-FR" sz="1600" dirty="0" smtClean="0">
                <a:solidFill>
                  <a:srgbClr val="17375E"/>
                </a:solidFill>
                <a:latin typeface="Gill Sans" panose="020B0604020202020204"/>
              </a:rPr>
              <a:t>de </a:t>
            </a:r>
            <a:r>
              <a:rPr lang="fr-FR" sz="1600" dirty="0">
                <a:solidFill>
                  <a:srgbClr val="17375E"/>
                </a:solidFill>
                <a:latin typeface="Gill Sans" panose="020B0604020202020204"/>
              </a:rPr>
              <a:t>désapprobation envers le comportement d'autrui, généralement pour des raisons morales. « Votre travail est vraiment gênant et vous n’êtes vraiment pas à la hauteur de votre potentiel. »</a:t>
            </a:r>
          </a:p>
          <a:p>
            <a:pPr marL="342900" indent="-342900" algn="just">
              <a:lnSpc>
                <a:spcPts val="1900"/>
              </a:lnSpc>
              <a:spcBef>
                <a:spcPts val="600"/>
              </a:spcBef>
              <a:spcAft>
                <a:spcPts val="600"/>
              </a:spcAft>
              <a:buFont typeface="+mj-lt"/>
              <a:buAutoNum type="arabicPeriod"/>
            </a:pPr>
            <a:r>
              <a:rPr lang="fr-FR" sz="1600" b="1" dirty="0" smtClean="0">
                <a:solidFill>
                  <a:srgbClr val="17375E"/>
                </a:solidFill>
                <a:latin typeface="Gill Sans" panose="020B0604020202020204"/>
              </a:rPr>
              <a:t>Finasser </a:t>
            </a:r>
            <a:r>
              <a:rPr lang="fr-FR" sz="1600" dirty="0">
                <a:solidFill>
                  <a:srgbClr val="17375E"/>
                </a:solidFill>
                <a:latin typeface="Gill Sans" panose="020B0604020202020204"/>
              </a:rPr>
              <a:t>: obtenir ce que nous voulons en manipulant votre partenaire de négociation. « Si je dois vous donner dix jours, je vous le donnerais à 17 heures le mercredi avant Thanksgiving.</a:t>
            </a:r>
          </a:p>
        </p:txBody>
      </p:sp>
      <p:pic>
        <p:nvPicPr>
          <p:cNvPr id="3" name="Picture 3" descr="G:\ \z2-3\2\89.e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46436" y="2969342"/>
            <a:ext cx="1861589" cy="2828207"/>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4000500" y="6286499"/>
            <a:ext cx="1270000" cy="279400"/>
          </a:xfrm>
          <a:prstGeom prst="rect">
            <a:avLst/>
          </a:prstGeom>
          <a:noFill/>
        </p:spPr>
        <p:txBody>
          <a:bodyPr vert="horz" rtlCol="0">
            <a:spAutoFit/>
          </a:bodyPr>
          <a:lstStyle/>
          <a:p>
            <a:pPr algn="ctr"/>
            <a:fld id="{6B15A037-7E51-4549-A143-EA50D39A7AA0}" type="slidenum">
              <a:rPr lang="fr-FR" sz="1200" smtClean="0">
                <a:latin typeface="Gill Sans" panose="020B0604020202020204"/>
              </a:rPr>
              <a:pPr algn="ctr"/>
              <a:t>7</a:t>
            </a:fld>
            <a:r>
              <a:rPr lang="fr-FR" sz="1200" smtClean="0">
                <a:latin typeface="Gill Sans" panose="020B0604020202020204"/>
              </a:rPr>
              <a:t> / 18</a:t>
            </a:r>
            <a:endParaRPr lang="fr-FR" sz="1200">
              <a:latin typeface="Gill Sans" panose="020B0604020202020204"/>
            </a:endParaRPr>
          </a:p>
        </p:txBody>
      </p:sp>
    </p:spTree>
    <p:custDataLst>
      <p:tags r:id="rId2"/>
    </p:custDataLst>
    <p:extLst>
      <p:ext uri="{BB962C8B-B14F-4D97-AF65-F5344CB8AC3E}">
        <p14:creationId xmlns:p14="http://schemas.microsoft.com/office/powerpoint/2010/main" val="1033724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
                                        </p:tgtEl>
                                        <p:attrNameLst>
                                          <p:attrName/>
                                        </p:attrNameLst>
                                      </p:cBhvr>
                                      <p:to>
                                        <p:strVal val="visible"/>
                                      </p:to>
                                    </p:set>
                                    <p:anim calcmode="lin" valueType="num">
                                      <p:cBhvr additive="base">
                                        <p:cTn id="7" dur="500" fill="hold"/>
                                        <p:tgtEl>
                                          <p:spTgt spid="3"/>
                                        </p:tgtEl>
                                        <p:attrNameLst>
                                          <p:attrName/>
                                        </p:attrNameLst>
                                      </p:cBhvr>
                                      <p:tavLst>
                                        <p:tav tm="0">
                                          <p:val>
                                            <p:strVal val="#ppt_x"/>
                                          </p:val>
                                        </p:tav>
                                        <p:tav tm="100000">
                                          <p:val>
                                            <p:strVal val="#ppt_x"/>
                                          </p:val>
                                        </p:tav>
                                      </p:tavLst>
                                    </p:anim>
                                    <p:anim calcmode="lin" valueType="num">
                                      <p:cBhvr additive="base">
                                        <p:cTn id="8" dur="500" fill="hold"/>
                                        <p:tgtEl>
                                          <p:spTgt spid="3"/>
                                        </p:tgtEl>
                                        <p:attrNameLst>
                                          <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225" y="958850"/>
            <a:ext cx="8534975" cy="1025922"/>
          </a:xfrm>
          <a:prstGeom prst="rect">
            <a:avLst/>
          </a:prstGeom>
          <a:solidFill>
            <a:srgbClr val="FFFFFF"/>
          </a:solidFill>
          <a:ln/>
        </p:spPr>
        <p:txBody>
          <a:bodyPr wrap="square" lIns="0" tIns="0" rIns="0" bIns="0">
            <a:spAutoFit/>
          </a:bodyPr>
          <a:lstStyle/>
          <a:p>
            <a:pPr algn="just">
              <a:lnSpc>
                <a:spcPts val="2000"/>
              </a:lnSpc>
              <a:spcBef>
                <a:spcPts val="1200"/>
              </a:spcBef>
              <a:spcAft>
                <a:spcPts val="1200"/>
              </a:spcAft>
            </a:pPr>
            <a:r>
              <a:rPr lang="fr-FR" sz="2000" dirty="0" smtClean="0">
                <a:solidFill>
                  <a:srgbClr val="17375E"/>
                </a:solidFill>
                <a:latin typeface="Gill Sans" panose="020B0604020202020204"/>
              </a:rPr>
              <a:t>Un </a:t>
            </a:r>
            <a:r>
              <a:rPr lang="fr-FR" sz="2000" dirty="0">
                <a:solidFill>
                  <a:srgbClr val="17375E"/>
                </a:solidFill>
                <a:latin typeface="Gill Sans" panose="020B0604020202020204"/>
              </a:rPr>
              <a:t>biais cognitif est un modèle d'écart dans le jugement qui se produit dans des situations particulières, qui peuvent parfois entraîner une distorsion de la perception, un jugement inexact, une interprétation illogique, ou ce qui est communément appelé l'irrationalité.</a:t>
            </a: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3500" y="3159615"/>
            <a:ext cx="2120900" cy="2637935"/>
          </a:xfrm>
          <a:prstGeom prst="rect">
            <a:avLst/>
          </a:prstGeom>
        </p:spPr>
      </p:pic>
      <p:sp>
        <p:nvSpPr>
          <p:cNvPr id="5" name="Titre 15"/>
          <p:cNvSpPr txBox="1">
            <a:spLocks/>
          </p:cNvSpPr>
          <p:nvPr/>
        </p:nvSpPr>
        <p:spPr bwMode="auto">
          <a:xfrm>
            <a:off x="304800" y="266513"/>
            <a:ext cx="8534400" cy="6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0" bIns="0"/>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lnSpc>
                <a:spcPts val="2000"/>
              </a:lnSpc>
              <a:spcBef>
                <a:spcPts val="1200"/>
              </a:spcBef>
              <a:spcAft>
                <a:spcPts val="1200"/>
              </a:spcAft>
            </a:pPr>
            <a:r>
              <a:rPr lang="fr-FR" altLang="en-US" b="1" dirty="0" smtClean="0">
                <a:solidFill>
                  <a:srgbClr val="C2113A"/>
                </a:solidFill>
                <a:latin typeface="Gill Sans" panose="020B0604020202020204"/>
              </a:rPr>
              <a:t>BIAIS COGNITIF</a:t>
            </a:r>
            <a:endParaRPr lang="fr-FR" altLang="en-US" b="1" dirty="0">
              <a:solidFill>
                <a:srgbClr val="C2113A"/>
              </a:solidFill>
              <a:latin typeface="Gill Sans" panose="020B0604020202020204"/>
            </a:endParaRPr>
          </a:p>
        </p:txBody>
      </p:sp>
      <p:sp>
        <p:nvSpPr>
          <p:cNvPr id="6" name="ZoneTexte 5"/>
          <p:cNvSpPr txBox="1"/>
          <p:nvPr/>
        </p:nvSpPr>
        <p:spPr>
          <a:xfrm>
            <a:off x="4000500" y="6286499"/>
            <a:ext cx="1270000" cy="279400"/>
          </a:xfrm>
          <a:prstGeom prst="rect">
            <a:avLst/>
          </a:prstGeom>
          <a:noFill/>
        </p:spPr>
        <p:txBody>
          <a:bodyPr vert="horz" rtlCol="0">
            <a:spAutoFit/>
          </a:bodyPr>
          <a:lstStyle/>
          <a:p>
            <a:pPr algn="ctr"/>
            <a:fld id="{A09207BB-718A-41EE-B77F-9BCBC1F5BC62}" type="slidenum">
              <a:rPr lang="fr-FR" sz="1200" smtClean="0">
                <a:latin typeface="Gill Sans" panose="020B0604020202020204"/>
              </a:rPr>
              <a:pPr algn="ctr"/>
              <a:t>8</a:t>
            </a:fld>
            <a:r>
              <a:rPr lang="fr-FR" sz="1200" smtClean="0">
                <a:latin typeface="Gill Sans" panose="020B0604020202020204"/>
              </a:rPr>
              <a:t> / 18</a:t>
            </a:r>
            <a:endParaRPr lang="fr-FR" sz="1200">
              <a:latin typeface="Gill Sans" panose="020B0604020202020204"/>
            </a:endParaRPr>
          </a:p>
        </p:txBody>
      </p:sp>
    </p:spTree>
    <p:custDataLst>
      <p:tags r:id="rId1"/>
    </p:custDataLst>
    <p:extLst>
      <p:ext uri="{BB962C8B-B14F-4D97-AF65-F5344CB8AC3E}">
        <p14:creationId xmlns:p14="http://schemas.microsoft.com/office/powerpoint/2010/main" val="1404917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04224" y="958850"/>
            <a:ext cx="8534400" cy="5129609"/>
          </a:xfrm>
          <a:prstGeom prst="rect">
            <a:avLst/>
          </a:prstGeom>
          <a:solidFill>
            <a:srgbClr val="FFFFFF"/>
          </a:solidFill>
          <a:ln/>
        </p:spPr>
        <p:txBody>
          <a:bodyPr wrap="square" lIns="0" tIns="0" rIns="0" bIns="0">
            <a:spAutoFit/>
          </a:bodyPr>
          <a:lstStyle/>
          <a:p>
            <a:pPr lvl="0" algn="just" defTabSz="914400" eaLnBrk="1" fontAlgn="auto" hangingPunct="1">
              <a:lnSpc>
                <a:spcPts val="2000"/>
              </a:lnSpc>
              <a:spcBef>
                <a:spcPts val="1200"/>
              </a:spcBef>
              <a:spcAft>
                <a:spcPts val="1200"/>
              </a:spcAft>
            </a:pPr>
            <a:r>
              <a:rPr lang="en-US" dirty="0">
                <a:solidFill>
                  <a:srgbClr val="17375E"/>
                </a:solidFill>
                <a:latin typeface="Gill Sans" panose="020B0604020202020204"/>
                <a:ea typeface="Calibri" panose="020F0502020204030204" pitchFamily="34" charset="0"/>
              </a:rPr>
              <a:t>Voici quelques-uns des préjugés que nous traitons  </a:t>
            </a:r>
            <a:endParaRPr lang="en-US" dirty="0" smtClean="0">
              <a:solidFill>
                <a:srgbClr val="17375E"/>
              </a:solidFill>
              <a:latin typeface="Gill Sans" panose="020B0604020202020204"/>
              <a:ea typeface="Calibri" panose="020F0502020204030204" pitchFamily="34" charset="0"/>
            </a:endParaRPr>
          </a:p>
          <a:p>
            <a:pPr marL="342900" indent="-342900" algn="just">
              <a:lnSpc>
                <a:spcPts val="2000"/>
              </a:lnSpc>
              <a:spcBef>
                <a:spcPts val="1200"/>
              </a:spcBef>
              <a:spcAft>
                <a:spcPts val="1200"/>
              </a:spcAft>
              <a:buFont typeface="+mj-lt"/>
              <a:buAutoNum type="arabicPeriod"/>
            </a:pPr>
            <a:r>
              <a:rPr lang="fr-FR" b="1" dirty="0" smtClean="0">
                <a:solidFill>
                  <a:srgbClr val="17375E"/>
                </a:solidFill>
                <a:latin typeface="Gill Sans" panose="020B0604020202020204"/>
              </a:rPr>
              <a:t>Biais </a:t>
            </a:r>
            <a:r>
              <a:rPr lang="fr-FR" b="1" dirty="0">
                <a:solidFill>
                  <a:srgbClr val="17375E"/>
                </a:solidFill>
                <a:latin typeface="Gill Sans" panose="020B0604020202020204"/>
              </a:rPr>
              <a:t>rétrospectif </a:t>
            </a:r>
            <a:r>
              <a:rPr lang="fr-FR" dirty="0">
                <a:solidFill>
                  <a:srgbClr val="17375E"/>
                </a:solidFill>
                <a:latin typeface="Gill Sans" panose="020B0604020202020204"/>
              </a:rPr>
              <a:t>: aussi appelé le biais « Je le savais depuis le début », est la tendance à considérer les événements passés comme étant prévisibles.</a:t>
            </a:r>
          </a:p>
          <a:p>
            <a:pPr marL="342900" indent="-342900" algn="just">
              <a:lnSpc>
                <a:spcPts val="2000"/>
              </a:lnSpc>
              <a:spcBef>
                <a:spcPts val="1200"/>
              </a:spcBef>
              <a:spcAft>
                <a:spcPts val="1200"/>
              </a:spcAft>
              <a:buFont typeface="+mj-lt"/>
              <a:buAutoNum type="arabicPeriod"/>
            </a:pPr>
            <a:r>
              <a:rPr lang="fr-FR" b="1" dirty="0" smtClean="0">
                <a:solidFill>
                  <a:srgbClr val="17375E"/>
                </a:solidFill>
                <a:latin typeface="Gill Sans" panose="020B0604020202020204"/>
              </a:rPr>
              <a:t>Erreur fondamentale </a:t>
            </a:r>
            <a:r>
              <a:rPr lang="fr-FR" b="1" dirty="0">
                <a:solidFill>
                  <a:srgbClr val="17375E"/>
                </a:solidFill>
                <a:latin typeface="Gill Sans" panose="020B0604020202020204"/>
              </a:rPr>
              <a:t>d'attribution </a:t>
            </a:r>
            <a:r>
              <a:rPr lang="fr-FR" dirty="0">
                <a:solidFill>
                  <a:srgbClr val="17375E"/>
                </a:solidFill>
                <a:latin typeface="Gill Sans" panose="020B0604020202020204"/>
              </a:rPr>
              <a:t>: la tendance à expliquer le comportement des autres comme défauts de la personnalité, tout en minimisant le rôle des influences situationnelles</a:t>
            </a:r>
          </a:p>
          <a:p>
            <a:pPr marL="342900" indent="-342900" algn="just">
              <a:lnSpc>
                <a:spcPts val="2000"/>
              </a:lnSpc>
              <a:spcBef>
                <a:spcPts val="1200"/>
              </a:spcBef>
              <a:spcAft>
                <a:spcPts val="1200"/>
              </a:spcAft>
              <a:buFont typeface="+mj-lt"/>
              <a:buAutoNum type="arabicPeriod"/>
            </a:pPr>
            <a:r>
              <a:rPr lang="fr-FR" b="1" dirty="0" smtClean="0">
                <a:solidFill>
                  <a:srgbClr val="17375E"/>
                </a:solidFill>
                <a:latin typeface="Gill Sans" panose="020B0604020202020204"/>
              </a:rPr>
              <a:t>Le </a:t>
            </a:r>
            <a:r>
              <a:rPr lang="fr-FR" b="1" dirty="0">
                <a:solidFill>
                  <a:srgbClr val="17375E"/>
                </a:solidFill>
                <a:latin typeface="Gill Sans" panose="020B0604020202020204"/>
              </a:rPr>
              <a:t>biais de confirmation </a:t>
            </a:r>
            <a:r>
              <a:rPr lang="fr-FR" dirty="0">
                <a:solidFill>
                  <a:srgbClr val="17375E"/>
                </a:solidFill>
                <a:latin typeface="Gill Sans" panose="020B0604020202020204"/>
              </a:rPr>
              <a:t>: la tendance à chercher ou à interpréter l'information d'une manière qui confirme nos idées préconçues.</a:t>
            </a:r>
          </a:p>
          <a:p>
            <a:pPr marL="342900" indent="-342900" algn="just">
              <a:lnSpc>
                <a:spcPts val="2000"/>
              </a:lnSpc>
              <a:spcBef>
                <a:spcPts val="1200"/>
              </a:spcBef>
              <a:spcAft>
                <a:spcPts val="1200"/>
              </a:spcAft>
              <a:buFont typeface="+mj-lt"/>
              <a:buAutoNum type="arabicPeriod"/>
            </a:pPr>
            <a:r>
              <a:rPr lang="fr-FR" b="1" dirty="0" smtClean="0">
                <a:solidFill>
                  <a:srgbClr val="17375E"/>
                </a:solidFill>
                <a:latin typeface="Gill Sans" panose="020B0604020202020204"/>
              </a:rPr>
              <a:t>Le biais </a:t>
            </a:r>
            <a:r>
              <a:rPr lang="fr-FR" b="1" dirty="0">
                <a:solidFill>
                  <a:srgbClr val="17375E"/>
                </a:solidFill>
                <a:latin typeface="Gill Sans" panose="020B0604020202020204"/>
              </a:rPr>
              <a:t>égocentrique </a:t>
            </a:r>
            <a:r>
              <a:rPr lang="fr-FR" dirty="0">
                <a:solidFill>
                  <a:srgbClr val="17375E"/>
                </a:solidFill>
                <a:latin typeface="Gill Sans" panose="020B0604020202020204"/>
              </a:rPr>
              <a:t>: la tendance à prendre plus de crédit pour les succès que les échecs, et d'interpréter les événements d'une manière qui profite à nos intérêts.</a:t>
            </a:r>
          </a:p>
          <a:p>
            <a:pPr marL="342900" indent="-342900" algn="just">
              <a:lnSpc>
                <a:spcPts val="2000"/>
              </a:lnSpc>
              <a:spcBef>
                <a:spcPts val="1200"/>
              </a:spcBef>
              <a:spcAft>
                <a:spcPts val="1200"/>
              </a:spcAft>
              <a:buFont typeface="+mj-lt"/>
              <a:buAutoNum type="arabicPeriod"/>
            </a:pPr>
            <a:r>
              <a:rPr lang="fr-FR" dirty="0" smtClean="0">
                <a:solidFill>
                  <a:srgbClr val="17375E"/>
                </a:solidFill>
                <a:latin typeface="Gill Sans" panose="020B0604020202020204"/>
              </a:rPr>
              <a:t>Le </a:t>
            </a:r>
            <a:r>
              <a:rPr lang="fr-FR" b="1" dirty="0" smtClean="0">
                <a:solidFill>
                  <a:srgbClr val="17375E"/>
                </a:solidFill>
                <a:latin typeface="Gill Sans" panose="020B0604020202020204"/>
              </a:rPr>
              <a:t>biais </a:t>
            </a:r>
            <a:r>
              <a:rPr lang="fr-FR" b="1" dirty="0">
                <a:solidFill>
                  <a:srgbClr val="17375E"/>
                </a:solidFill>
                <a:latin typeface="Gill Sans" panose="020B0604020202020204"/>
              </a:rPr>
              <a:t>de croyance </a:t>
            </a:r>
            <a:r>
              <a:rPr lang="fr-FR" dirty="0">
                <a:solidFill>
                  <a:srgbClr val="17375E"/>
                </a:solidFill>
                <a:latin typeface="Gill Sans" panose="020B0604020202020204"/>
              </a:rPr>
              <a:t>: c'est lorsque nous </a:t>
            </a:r>
            <a:r>
              <a:rPr lang="fr-FR" dirty="0" smtClean="0">
                <a:solidFill>
                  <a:srgbClr val="17375E"/>
                </a:solidFill>
                <a:latin typeface="Gill Sans" panose="020B0604020202020204"/>
              </a:rPr>
              <a:t>formons une </a:t>
            </a:r>
            <a:r>
              <a:rPr lang="fr-FR" dirty="0">
                <a:solidFill>
                  <a:srgbClr val="17375E"/>
                </a:solidFill>
                <a:latin typeface="Gill Sans" panose="020B0604020202020204"/>
              </a:rPr>
              <a:t>opinion </a:t>
            </a:r>
            <a:r>
              <a:rPr lang="fr-FR" dirty="0" smtClean="0">
                <a:solidFill>
                  <a:srgbClr val="17375E"/>
                </a:solidFill>
                <a:latin typeface="Gill Sans" panose="020B0604020202020204"/>
              </a:rPr>
              <a:t>non pas sur </a:t>
            </a:r>
            <a:r>
              <a:rPr lang="fr-FR" dirty="0">
                <a:solidFill>
                  <a:srgbClr val="17375E"/>
                </a:solidFill>
                <a:latin typeface="Gill Sans" panose="020B0604020202020204"/>
              </a:rPr>
              <a:t>la logique d'une idée ou d'une proposition </a:t>
            </a:r>
            <a:r>
              <a:rPr lang="fr-FR" dirty="0" smtClean="0">
                <a:solidFill>
                  <a:srgbClr val="17375E"/>
                </a:solidFill>
                <a:latin typeface="Gill Sans" panose="020B0604020202020204"/>
              </a:rPr>
              <a:t>mais sur </a:t>
            </a:r>
            <a:r>
              <a:rPr lang="fr-FR" dirty="0">
                <a:solidFill>
                  <a:srgbClr val="17375E"/>
                </a:solidFill>
                <a:latin typeface="Gill Sans" panose="020B0604020202020204"/>
              </a:rPr>
              <a:t>notre croyance en la vérité ou la fausseté de la conclusion.</a:t>
            </a:r>
          </a:p>
        </p:txBody>
      </p:sp>
      <p:sp>
        <p:nvSpPr>
          <p:cNvPr id="4" name="Titre 15"/>
          <p:cNvSpPr txBox="1">
            <a:spLocks/>
          </p:cNvSpPr>
          <p:nvPr/>
        </p:nvSpPr>
        <p:spPr bwMode="auto">
          <a:xfrm>
            <a:off x="304800" y="266513"/>
            <a:ext cx="8534400" cy="69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miter lim="800000"/>
                <a:headEnd/>
                <a:tailEnd/>
              </a14:hiddenLine>
            </a:ext>
          </a:extLst>
        </p:spPr>
        <p:txBody>
          <a:bodyPr lIns="0" tIns="0" rIns="0" bIns="0"/>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just" eaLnBrk="1" hangingPunct="1">
              <a:lnSpc>
                <a:spcPts val="2000"/>
              </a:lnSpc>
              <a:spcBef>
                <a:spcPts val="1200"/>
              </a:spcBef>
              <a:spcAft>
                <a:spcPts val="1200"/>
              </a:spcAft>
            </a:pPr>
            <a:r>
              <a:rPr lang="fr-FR" altLang="en-US" b="1" dirty="0" smtClean="0">
                <a:solidFill>
                  <a:srgbClr val="C2113A"/>
                </a:solidFill>
                <a:latin typeface="Gill Sans" panose="020B0604020202020204"/>
              </a:rPr>
              <a:t>BIAIS COGNITIF</a:t>
            </a:r>
            <a:endParaRPr lang="fr-FR" altLang="en-US" b="1" dirty="0">
              <a:solidFill>
                <a:srgbClr val="C2113A"/>
              </a:solidFill>
              <a:latin typeface="Gill Sans" panose="020B0604020202020204"/>
            </a:endParaRPr>
          </a:p>
        </p:txBody>
      </p:sp>
      <p:sp>
        <p:nvSpPr>
          <p:cNvPr id="2" name="ZoneTexte 1"/>
          <p:cNvSpPr txBox="1"/>
          <p:nvPr/>
        </p:nvSpPr>
        <p:spPr>
          <a:xfrm>
            <a:off x="4000500" y="6286499"/>
            <a:ext cx="1270000" cy="279400"/>
          </a:xfrm>
          <a:prstGeom prst="rect">
            <a:avLst/>
          </a:prstGeom>
          <a:noFill/>
        </p:spPr>
        <p:txBody>
          <a:bodyPr vert="horz" rtlCol="0">
            <a:spAutoFit/>
          </a:bodyPr>
          <a:lstStyle/>
          <a:p>
            <a:pPr algn="ctr"/>
            <a:fld id="{833DC5AB-5D98-4602-BB9E-B7A6A030D252}" type="slidenum">
              <a:rPr lang="fr-FR" sz="1200" smtClean="0">
                <a:latin typeface="Gill Sans" panose="020B0604020202020204"/>
              </a:rPr>
              <a:pPr algn="ctr"/>
              <a:t>9</a:t>
            </a:fld>
            <a:r>
              <a:rPr lang="fr-FR" sz="1200" smtClean="0">
                <a:latin typeface="Gill Sans" panose="020B0604020202020204"/>
              </a:rPr>
              <a:t> / 18</a:t>
            </a:r>
            <a:endParaRPr lang="fr-FR" sz="1200">
              <a:latin typeface="Gill Sans" panose="020B0604020202020204"/>
            </a:endParaRPr>
          </a:p>
        </p:txBody>
      </p:sp>
    </p:spTree>
    <p:custDataLst>
      <p:tags r:id="rId1"/>
    </p:custDataLst>
    <p:extLst>
      <p:ext uri="{BB962C8B-B14F-4D97-AF65-F5344CB8AC3E}">
        <p14:creationId xmlns:p14="http://schemas.microsoft.com/office/powerpoint/2010/main" val="19904195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18"/>
  <p:tag name="ARTICULATE_PROJECT_OPEN" val="0"/>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ormAutofit fontScale="92500" lnSpcReduction="20000"/>
      </a:bodyPr>
      <a:lstStyle>
        <a:defPPr>
          <a:defRPr dirty="0" smtClean="0"/>
        </a:defPPr>
      </a:lstStyle>
    </a:txDef>
  </a:objectDefaults>
  <a:extraClrSchemeLst/>
</a:theme>
</file>

<file path=ppt/theme/theme2.xml><?xml version="1.0" encoding="utf-8"?>
<a:theme xmlns:a="http://schemas.openxmlformats.org/drawingml/2006/main" name="Content empty">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que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Back cover">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8820</TotalTime>
  <Words>1287</Words>
  <Application>Microsoft Office PowerPoint</Application>
  <PresentationFormat>Affichage à l'écran (4:3)</PresentationFormat>
  <Paragraphs>115</Paragraphs>
  <Slides>18</Slides>
  <Notes>0</Notes>
  <HiddenSlides>0</HiddenSlides>
  <MMClips>0</MMClips>
  <ScaleCrop>false</ScaleCrop>
  <HeadingPairs>
    <vt:vector size="8" baseType="variant">
      <vt:variant>
        <vt:lpstr>Polices utilisées</vt:lpstr>
      </vt:variant>
      <vt:variant>
        <vt:i4>5</vt:i4>
      </vt:variant>
      <vt:variant>
        <vt:lpstr>Thème</vt:lpstr>
      </vt:variant>
      <vt:variant>
        <vt:i4>3</vt:i4>
      </vt:variant>
      <vt:variant>
        <vt:lpstr>Serveurs OLE incorporés</vt:lpstr>
      </vt:variant>
      <vt:variant>
        <vt:i4>1</vt:i4>
      </vt:variant>
      <vt:variant>
        <vt:lpstr>Titres des diapositives</vt:lpstr>
      </vt:variant>
      <vt:variant>
        <vt:i4>18</vt:i4>
      </vt:variant>
    </vt:vector>
  </HeadingPairs>
  <TitlesOfParts>
    <vt:vector size="27" baseType="lpstr">
      <vt:lpstr>MS PGothic</vt:lpstr>
      <vt:lpstr>MS PGothic</vt:lpstr>
      <vt:lpstr>Arial</vt:lpstr>
      <vt:lpstr>Calibri</vt:lpstr>
      <vt:lpstr>Gill Sans</vt:lpstr>
      <vt:lpstr>Thème Office</vt:lpstr>
      <vt:lpstr>Content empty</vt:lpstr>
      <vt:lpstr>Back cover</vt:lpstr>
      <vt:lpstr>Diapositive think-cell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OZ</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Oussama Benbila</dc:creator>
  <cp:lastModifiedBy>SD</cp:lastModifiedBy>
  <cp:revision>282</cp:revision>
  <dcterms:created xsi:type="dcterms:W3CDTF">2015-12-09T11:43:05Z</dcterms:created>
  <dcterms:modified xsi:type="dcterms:W3CDTF">2019-06-21T08:08:26Z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7C2CA2D7-AE8E-457C-8868-F9C1FCF41FE6</vt:lpwstr>
  </property>
  <property fmtid="{D5CDD505-2E9C-101B-9397-08002B2CF9AE}" pid="3" name="ArticulatePath">
    <vt:lpwstr>A4 Mieux comminiquer à l'écrit USAID Module Presentation</vt:lpwstr>
  </property>
</Properties>
</file>